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80" r:id="rId24"/>
    <p:sldId id="278" r:id="rId25"/>
    <p:sldId id="279"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1" r:id="rId45"/>
    <p:sldId id="302" r:id="rId46"/>
    <p:sldId id="300" r:id="rId47"/>
    <p:sldId id="299" r:id="rId48"/>
    <p:sldId id="303" r:id="rId49"/>
    <p:sldId id="304" r:id="rId50"/>
    <p:sldId id="305" r:id="rId51"/>
    <p:sldId id="310" r:id="rId52"/>
    <p:sldId id="308" r:id="rId5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p:scale>
          <a:sx n="104" d="100"/>
          <a:sy n="104"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40F1A17-BD15-A847-BAF3-565D76DF0999}" type="datetimeFigureOut">
              <a:rPr lang="en-US" smtClean="0"/>
              <a:t>9/12/17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EBCE993-2149-7B4B-809C-34A02A3D0183}" type="slidenum">
              <a:rPr lang="en-US" smtClean="0"/>
              <a:t>‹#›</a:t>
            </a:fld>
            <a:endParaRPr lang="en-US"/>
          </a:p>
        </p:txBody>
      </p:sp>
    </p:spTree>
    <p:extLst>
      <p:ext uri="{BB962C8B-B14F-4D97-AF65-F5344CB8AC3E}">
        <p14:creationId xmlns:p14="http://schemas.microsoft.com/office/powerpoint/2010/main" val="1566282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72644D3-168F-574A-8C7F-EE2631D3E854}" type="datetimeFigureOut">
              <a:rPr lang="en-US" smtClean="0"/>
              <a:t>9/11/17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602A7D-AEE8-604D-B9AE-2E2C8A1FD18D}" type="slidenum">
              <a:rPr lang="en-US" smtClean="0"/>
              <a:t>‹#›</a:t>
            </a:fld>
            <a:endParaRPr lang="en-US"/>
          </a:p>
        </p:txBody>
      </p:sp>
    </p:spTree>
    <p:extLst>
      <p:ext uri="{BB962C8B-B14F-4D97-AF65-F5344CB8AC3E}">
        <p14:creationId xmlns:p14="http://schemas.microsoft.com/office/powerpoint/2010/main" val="38706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02A7D-AEE8-604D-B9AE-2E2C8A1FD18D}" type="slidenum">
              <a:rPr lang="en-US" smtClean="0"/>
              <a:t>2</a:t>
            </a:fld>
            <a:endParaRPr lang="en-US"/>
          </a:p>
        </p:txBody>
      </p:sp>
    </p:spTree>
    <p:extLst>
      <p:ext uri="{BB962C8B-B14F-4D97-AF65-F5344CB8AC3E}">
        <p14:creationId xmlns:p14="http://schemas.microsoft.com/office/powerpoint/2010/main" val="70246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02A7D-AEE8-604D-B9AE-2E2C8A1FD18D}" type="slidenum">
              <a:rPr lang="en-US" smtClean="0"/>
              <a:t>52</a:t>
            </a:fld>
            <a:endParaRPr lang="en-US"/>
          </a:p>
        </p:txBody>
      </p:sp>
    </p:spTree>
    <p:extLst>
      <p:ext uri="{BB962C8B-B14F-4D97-AF65-F5344CB8AC3E}">
        <p14:creationId xmlns:p14="http://schemas.microsoft.com/office/powerpoint/2010/main" val="7476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5F3B4-675A-9340-A4F1-C0BC5C97A9AE}"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52220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D8C7E-0B54-204F-AE0B-276BA5614B80}"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49553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C2CB0-AB6E-6849-9D6A-117746E9EFAE}"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36461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EDEC9-4C31-5F4A-8878-C9EFCE6AE1E6}"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0126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D848B-1D0A-9C41-BB1D-2E66C699E7FC}" type="datetime1">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14914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CB8B1-1B1C-7D44-9B4A-9DF54EB37DC2}"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36357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52301-56D8-144B-AB30-06E6579C372D}" type="datetime1">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85064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A8DE9-C5F4-F843-B916-047EACE2EF35}" type="datetime1">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73490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4C83A-66BF-1C4A-9FF1-085C1125447A}" type="datetime1">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69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A8E63-FBEA-FC40-B9DD-324DE024558B}"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179231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E842C-33AF-314D-9080-429ECA3E76B0}" type="datetime1">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8D57-6B05-9C44-A39E-5F56D297C7B0}" type="slidenum">
              <a:rPr lang="en-US" smtClean="0"/>
              <a:t>‹#›</a:t>
            </a:fld>
            <a:endParaRPr lang="en-US"/>
          </a:p>
        </p:txBody>
      </p:sp>
    </p:spTree>
    <p:extLst>
      <p:ext uri="{BB962C8B-B14F-4D97-AF65-F5344CB8AC3E}">
        <p14:creationId xmlns:p14="http://schemas.microsoft.com/office/powerpoint/2010/main" val="612633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C0266-DE74-3D4D-9222-DC5D448CCEB3}" type="datetime1">
              <a:rPr lang="en-US" smtClean="0"/>
              <a:t>9/11/17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18D57-6B05-9C44-A39E-5F56D297C7B0}" type="slidenum">
              <a:rPr lang="en-US" smtClean="0"/>
              <a:t>‹#›</a:t>
            </a:fld>
            <a:endParaRPr lang="en-US"/>
          </a:p>
        </p:txBody>
      </p:sp>
    </p:spTree>
    <p:extLst>
      <p:ext uri="{BB962C8B-B14F-4D97-AF65-F5344CB8AC3E}">
        <p14:creationId xmlns:p14="http://schemas.microsoft.com/office/powerpoint/2010/main" val="89623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577" y="1841163"/>
            <a:ext cx="9634151" cy="1272746"/>
          </a:xfrm>
        </p:spPr>
        <p:txBody>
          <a:bodyPr>
            <a:normAutofit/>
          </a:bodyPr>
          <a:lstStyle/>
          <a:p>
            <a:r>
              <a:rPr lang="en-US" sz="4000" b="1" dirty="0" smtClean="0">
                <a:latin typeface="Times New Roman" charset="0"/>
                <a:ea typeface="Times New Roman" charset="0"/>
                <a:cs typeface="Times New Roman" charset="0"/>
              </a:rPr>
              <a:t>Randomization and American Put</a:t>
            </a:r>
            <a:br>
              <a:rPr lang="en-US" sz="4000" b="1" dirty="0" smtClean="0">
                <a:latin typeface="Times New Roman" charset="0"/>
                <a:ea typeface="Times New Roman" charset="0"/>
                <a:cs typeface="Times New Roman" charset="0"/>
              </a:rPr>
            </a:br>
            <a:r>
              <a:rPr lang="en-US" sz="3200" b="1" dirty="0" smtClean="0">
                <a:latin typeface="Times New Roman" charset="0"/>
                <a:ea typeface="Times New Roman" charset="0"/>
                <a:cs typeface="Times New Roman" charset="0"/>
              </a:rPr>
              <a:t>(By Peter </a:t>
            </a:r>
            <a:r>
              <a:rPr lang="en-US" sz="3200" b="1" dirty="0" err="1" smtClean="0">
                <a:latin typeface="Times New Roman" charset="0"/>
                <a:ea typeface="Times New Roman" charset="0"/>
                <a:cs typeface="Times New Roman" charset="0"/>
              </a:rPr>
              <a:t>Carr</a:t>
            </a:r>
            <a:r>
              <a:rPr lang="en-US" sz="3200" b="1" dirty="0" smtClean="0">
                <a:latin typeface="Times New Roman" charset="0"/>
                <a:ea typeface="Times New Roman" charset="0"/>
                <a:cs typeface="Times New Roman" charset="0"/>
              </a:rPr>
              <a:t>)</a:t>
            </a:r>
            <a:endParaRPr lang="en-US" sz="3200" b="1"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1546652" y="4404028"/>
            <a:ext cx="9144000" cy="1655762"/>
          </a:xfrm>
        </p:spPr>
        <p:txBody>
          <a:bodyPr>
            <a:normAutofit/>
          </a:bodyPr>
          <a:lstStyle/>
          <a:p>
            <a:r>
              <a:rPr lang="en-US" sz="2800" b="1" dirty="0" smtClean="0">
                <a:latin typeface="Times New Roman" charset="0"/>
                <a:ea typeface="Times New Roman" charset="0"/>
                <a:cs typeface="Times New Roman" charset="0"/>
              </a:rPr>
              <a:t>Presenter:</a:t>
            </a:r>
          </a:p>
          <a:p>
            <a:r>
              <a:rPr lang="en-US" sz="2800" b="1" dirty="0" smtClean="0">
                <a:latin typeface="Times New Roman" charset="0"/>
                <a:ea typeface="Times New Roman" charset="0"/>
                <a:cs typeface="Times New Roman" charset="0"/>
              </a:rPr>
              <a:t>Nabi Arjmandi</a:t>
            </a:r>
            <a:endParaRPr lang="en-US" sz="2800" b="1"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1</a:t>
            </a:fld>
            <a:endParaRPr lang="en-US"/>
          </a:p>
        </p:txBody>
      </p:sp>
    </p:spTree>
    <p:extLst>
      <p:ext uri="{BB962C8B-B14F-4D97-AF65-F5344CB8AC3E}">
        <p14:creationId xmlns:p14="http://schemas.microsoft.com/office/powerpoint/2010/main" val="2018630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843"/>
            <a:ext cx="10515600" cy="7437353"/>
          </a:xfrm>
        </p:spPr>
        <p:txBody>
          <a:bodyPr/>
          <a:lstStyle/>
          <a:p>
            <a:pPr algn="justLow">
              <a:lnSpc>
                <a:spcPct val="150000"/>
              </a:lnSpc>
            </a:pPr>
            <a:r>
              <a:rPr lang="en-US" sz="2000" dirty="0" smtClean="0">
                <a:latin typeface="Times New Roman" charset="0"/>
                <a:ea typeface="Times New Roman" charset="0"/>
                <a:cs typeface="Times New Roman" charset="0"/>
              </a:rPr>
              <a:t>Figure 1 graphs the value of an American put against the current stock price, holding t and T fixed.</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659" y="902043"/>
            <a:ext cx="7797113" cy="5636869"/>
          </a:xfrm>
          <a:prstGeom prst="rect">
            <a:avLst/>
          </a:prstGeom>
        </p:spPr>
      </p:pic>
    </p:spTree>
    <p:extLst>
      <p:ext uri="{BB962C8B-B14F-4D97-AF65-F5344CB8AC3E}">
        <p14:creationId xmlns:p14="http://schemas.microsoft.com/office/powerpoint/2010/main" val="208312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411"/>
            <a:ext cx="10515600" cy="5608551"/>
          </a:xfrm>
        </p:spPr>
        <p:txBody>
          <a:bodyPr>
            <a:normAutofit/>
          </a:bodyPr>
          <a:lstStyle/>
          <a:p>
            <a:pPr>
              <a:lnSpc>
                <a:spcPct val="110000"/>
              </a:lnSpc>
            </a:pPr>
            <a:r>
              <a:rPr lang="en-US" sz="2400" dirty="0" smtClean="0">
                <a:latin typeface="Times New Roman" charset="0"/>
                <a:ea typeface="Times New Roman" charset="0"/>
                <a:cs typeface="Times New Roman" charset="0"/>
              </a:rPr>
              <a:t>The critical stock price is the highest stock price at which the alive American Put value matches the exercise value.</a:t>
            </a:r>
          </a:p>
          <a:p>
            <a:pPr>
              <a:lnSpc>
                <a:spcPct val="110000"/>
              </a:lnSpc>
            </a:pPr>
            <a:endParaRPr lang="en-US" sz="2400" dirty="0" smtClean="0">
              <a:latin typeface="Times New Roman" charset="0"/>
              <a:ea typeface="Times New Roman" charset="0"/>
              <a:cs typeface="Times New Roman" charset="0"/>
            </a:endParaRPr>
          </a:p>
          <a:p>
            <a:pPr>
              <a:lnSpc>
                <a:spcPct val="110000"/>
              </a:lnSpc>
            </a:pPr>
            <a:r>
              <a:rPr lang="en-US" sz="2400" dirty="0" smtClean="0">
                <a:latin typeface="Times New Roman" charset="0"/>
                <a:ea typeface="Times New Roman" charset="0"/>
                <a:cs typeface="Times New Roman" charset="0"/>
              </a:rPr>
              <a:t>As time evolves, the American put value falls, while the exercise value remains constant.</a:t>
            </a:r>
          </a:p>
          <a:p>
            <a:pPr>
              <a:lnSpc>
                <a:spcPct val="110000"/>
              </a:lnSpc>
            </a:pPr>
            <a:endParaRPr lang="en-US" sz="2400" dirty="0" smtClean="0">
              <a:latin typeface="Times New Roman" charset="0"/>
              <a:ea typeface="Times New Roman" charset="0"/>
              <a:cs typeface="Times New Roman" charset="0"/>
            </a:endParaRPr>
          </a:p>
          <a:p>
            <a:pPr>
              <a:lnSpc>
                <a:spcPct val="110000"/>
              </a:lnSpc>
            </a:pPr>
            <a:r>
              <a:rPr lang="en-US" sz="2400" dirty="0" smtClean="0">
                <a:latin typeface="Times New Roman" charset="0"/>
                <a:ea typeface="Times New Roman" charset="0"/>
                <a:cs typeface="Times New Roman" charset="0"/>
              </a:rPr>
              <a:t>Therefore, the passage of time raises the critical stock price at which exercise occurs.</a:t>
            </a:r>
          </a:p>
          <a:p>
            <a:pPr>
              <a:lnSpc>
                <a:spcPct val="110000"/>
              </a:lnSpc>
            </a:pPr>
            <a:endParaRPr lang="en-US" sz="2400" dirty="0" smtClean="0">
              <a:latin typeface="Times New Roman" charset="0"/>
              <a:ea typeface="Times New Roman" charset="0"/>
              <a:cs typeface="Times New Roman" charset="0"/>
            </a:endParaRPr>
          </a:p>
          <a:p>
            <a:pPr>
              <a:lnSpc>
                <a:spcPct val="110000"/>
              </a:lnSpc>
            </a:pPr>
            <a:r>
              <a:rPr lang="en-US" sz="2400" dirty="0">
                <a:latin typeface="Times New Roman" charset="0"/>
                <a:ea typeface="Times New Roman" charset="0"/>
                <a:cs typeface="Times New Roman" charset="0"/>
              </a:rPr>
              <a:t>It can be shown that the slope (delta) is continuous at the critical stock price, while the curvature (gamma) is not. </a:t>
            </a:r>
          </a:p>
          <a:p>
            <a:pPr>
              <a:lnSpc>
                <a:spcPct val="110000"/>
              </a:lnSpc>
            </a:pPr>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11</a:t>
            </a:fld>
            <a:endParaRPr lang="en-US"/>
          </a:p>
        </p:txBody>
      </p:sp>
    </p:spTree>
    <p:extLst>
      <p:ext uri="{BB962C8B-B14F-4D97-AF65-F5344CB8AC3E}">
        <p14:creationId xmlns:p14="http://schemas.microsoft.com/office/powerpoint/2010/main" val="49876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3632"/>
            <a:ext cx="10515600" cy="5843331"/>
          </a:xfrm>
        </p:spPr>
        <p:txBody>
          <a:bodyPr/>
          <a:lstStyle/>
          <a:p>
            <a:pPr>
              <a:lnSpc>
                <a:spcPct val="150000"/>
              </a:lnSpc>
            </a:pPr>
            <a:r>
              <a:rPr lang="en-US" sz="1800" dirty="0" smtClean="0">
                <a:latin typeface="Times New Roman" charset="0"/>
                <a:ea typeface="Times New Roman" charset="0"/>
                <a:cs typeface="Times New Roman" charset="0"/>
              </a:rPr>
              <a:t>Figure 2 graphs the Critical Stock price against time, the critical stock price is a smoothly increasing function termed the </a:t>
            </a:r>
            <a:r>
              <a:rPr lang="en-US" sz="1800" u="sng" dirty="0" smtClean="0">
                <a:latin typeface="Times New Roman" charset="0"/>
                <a:ea typeface="Times New Roman" charset="0"/>
                <a:cs typeface="Times New Roman" charset="0"/>
              </a:rPr>
              <a:t>exercise boundary</a:t>
            </a:r>
            <a:r>
              <a:rPr lang="en-US" sz="1800" dirty="0" smtClean="0">
                <a:latin typeface="Times New Roman" charset="0"/>
                <a:ea typeface="Times New Roman" charset="0"/>
                <a:cs typeface="Times New Roman" charset="0"/>
              </a:rPr>
              <a:t>. </a:t>
            </a:r>
            <a:endParaRPr lang="en-US" sz="18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433" y="1398094"/>
            <a:ext cx="7315200" cy="4958255"/>
          </a:xfrm>
          <a:prstGeom prst="rect">
            <a:avLst/>
          </a:prstGeom>
        </p:spPr>
      </p:pic>
    </p:spTree>
    <p:extLst>
      <p:ext uri="{BB962C8B-B14F-4D97-AF65-F5344CB8AC3E}">
        <p14:creationId xmlns:p14="http://schemas.microsoft.com/office/powerpoint/2010/main" val="1220547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32488"/>
                <a:ext cx="10515600" cy="5818617"/>
              </a:xfrm>
            </p:spPr>
            <p:txBody>
              <a:bodyPr>
                <a:normAutofit fontScale="85000" lnSpcReduction="10000"/>
              </a:bodyPr>
              <a:lstStyle/>
              <a:p>
                <a:pPr>
                  <a:lnSpc>
                    <a:spcPct val="170000"/>
                  </a:lnSpc>
                  <a:spcBef>
                    <a:spcPts val="0"/>
                  </a:spcBef>
                </a:pPr>
                <a:r>
                  <a:rPr lang="en-US" dirty="0" smtClean="0">
                    <a:latin typeface="Times New Roman" charset="0"/>
                    <a:ea typeface="Times New Roman" charset="0"/>
                    <a:cs typeface="Times New Roman" charset="0"/>
                  </a:rPr>
                  <a:t>The American Put’s initial value </a:t>
                </a:r>
                <a14:m>
                  <m:oMath xmlns:m="http://schemas.openxmlformats.org/officeDocument/2006/math">
                    <m:sSub>
                      <m:sSubPr>
                        <m:ctrlPr>
                          <a:rPr lang="en-US" i="1" smtClean="0">
                            <a:latin typeface="Cambria Math" charset="0"/>
                            <a:ea typeface="Times New Roman" charset="0"/>
                            <a:cs typeface="Times New Roman" charset="0"/>
                          </a:rPr>
                        </m:ctrlPr>
                      </m:sSubPr>
                      <m:e>
                        <m:r>
                          <a:rPr lang="en-US" b="0" i="1" smtClean="0">
                            <a:latin typeface="Cambria Math" charset="0"/>
                            <a:ea typeface="Times New Roman" charset="0"/>
                            <a:cs typeface="Times New Roman" charset="0"/>
                          </a:rPr>
                          <m:t>𝑃</m:t>
                        </m:r>
                      </m:e>
                      <m:sub>
                        <m:r>
                          <a:rPr lang="en-US" b="0" i="1" smtClean="0">
                            <a:latin typeface="Cambria Math" charset="0"/>
                            <a:ea typeface="Times New Roman" charset="0"/>
                            <a:cs typeface="Times New Roman" charset="0"/>
                          </a:rPr>
                          <m:t>0</m:t>
                        </m:r>
                      </m:sub>
                    </m:sSub>
                  </m:oMath>
                </a14:m>
                <a:r>
                  <a:rPr lang="en-US" dirty="0" smtClean="0">
                    <a:latin typeface="Times New Roman" charset="0"/>
                    <a:ea typeface="Times New Roman" charset="0"/>
                    <a:cs typeface="Times New Roman" charset="0"/>
                  </a:rPr>
                  <a:t> is given by taking the supremum over all exercise boundaries of the expected discounted payoff at exercise.</a:t>
                </a:r>
              </a:p>
              <a:p>
                <a:pPr>
                  <a:lnSpc>
                    <a:spcPct val="170000"/>
                  </a:lnSpc>
                  <a:spcBef>
                    <a:spcPts val="0"/>
                  </a:spcBef>
                </a:pPr>
                <a:endParaRPr lang="en-US" dirty="0" smtClean="0">
                  <a:latin typeface="Times New Roman" charset="0"/>
                  <a:ea typeface="Times New Roman" charset="0"/>
                  <a:cs typeface="Times New Roman" charset="0"/>
                </a:endParaRPr>
              </a:p>
              <a:p>
                <a:pPr>
                  <a:lnSpc>
                    <a:spcPct val="170000"/>
                  </a:lnSpc>
                  <a:spcBef>
                    <a:spcPts val="0"/>
                  </a:spcBef>
                </a:pPr>
                <a:r>
                  <a:rPr lang="en-US" i="1" dirty="0" smtClean="0">
                    <a:latin typeface="Times New Roman" charset="0"/>
                    <a:ea typeface="Times New Roman" charset="0"/>
                    <a:cs typeface="Times New Roman" charset="0"/>
                  </a:rPr>
                  <a:t>Optimal stopping problem</a:t>
                </a:r>
                <a:r>
                  <a:rPr lang="en-US"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a:lnSpc>
                    <a:spcPct val="170000"/>
                  </a:lnSpc>
                  <a:spcBef>
                    <a:spcPts val="0"/>
                  </a:spcBef>
                </a:pPr>
                <a:endParaRPr lang="en-US" dirty="0" smtClean="0">
                  <a:latin typeface="Times New Roman" charset="0"/>
                  <a:ea typeface="Times New Roman" charset="0"/>
                  <a:cs typeface="Times New Roman" charset="0"/>
                </a:endParaRPr>
              </a:p>
              <a:p>
                <a:pPr>
                  <a:lnSpc>
                    <a:spcPct val="170000"/>
                  </a:lnSpc>
                  <a:spcBef>
                    <a:spcPts val="0"/>
                  </a:spcBef>
                </a:pPr>
                <a:r>
                  <a:rPr lang="en-US" dirty="0" smtClean="0">
                    <a:latin typeface="Times New Roman" charset="0"/>
                    <a:ea typeface="Times New Roman" charset="0"/>
                    <a:cs typeface="Times New Roman" charset="0"/>
                  </a:rPr>
                  <a:t>where </a:t>
                </a:r>
                <a14:m>
                  <m:oMath xmlns:m="http://schemas.openxmlformats.org/officeDocument/2006/math">
                    <m:sSub>
                      <m:sSubPr>
                        <m:ctrlPr>
                          <a:rPr lang="en-US" i="1" smtClean="0">
                            <a:latin typeface="Cambria Math" charset="0"/>
                            <a:ea typeface="Times New Roman" charset="0"/>
                            <a:cs typeface="Times New Roman" charset="0"/>
                          </a:rPr>
                        </m:ctrlPr>
                      </m:sSubPr>
                      <m:e>
                        <m:r>
                          <a:rPr lang="en-US" i="1" smtClean="0">
                            <a:latin typeface="Cambria Math" charset="0"/>
                            <a:ea typeface="Times New Roman" charset="0"/>
                            <a:cs typeface="Times New Roman" charset="0"/>
                          </a:rPr>
                          <m:t>𝜏</m:t>
                        </m:r>
                      </m:e>
                      <m:sub>
                        <m:r>
                          <a:rPr lang="en-US" b="0" i="1" smtClean="0">
                            <a:latin typeface="Cambria Math" charset="0"/>
                            <a:ea typeface="Times New Roman" charset="0"/>
                            <a:cs typeface="Times New Roman" charset="0"/>
                          </a:rPr>
                          <m:t>𝐵</m:t>
                        </m:r>
                      </m:sub>
                    </m:sSub>
                  </m:oMath>
                </a14:m>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is the first passage time from S to an exercise boundary B(t), t ∈ [0,T]. </a:t>
                </a:r>
              </a:p>
              <a:p>
                <a:pPr>
                  <a:lnSpc>
                    <a:spcPct val="170000"/>
                  </a:lnSpc>
                  <a:spcBef>
                    <a:spcPts val="0"/>
                  </a:spcBef>
                </a:pPr>
                <a:endParaRPr lang="en-US" dirty="0"/>
              </a:p>
              <a:p>
                <a:pPr>
                  <a:lnSpc>
                    <a:spcPct val="170000"/>
                  </a:lnSpc>
                  <a:spcBef>
                    <a:spcPts val="0"/>
                  </a:spcBef>
                </a:pPr>
                <a:r>
                  <a:rPr lang="en-US" dirty="0" smtClean="0">
                    <a:latin typeface="Times New Roman" charset="0"/>
                    <a:ea typeface="Times New Roman" charset="0"/>
                    <a:cs typeface="Times New Roman" charset="0"/>
                  </a:rPr>
                  <a:t>The continuity of the stock price process in the Black-Scholes model implies that the optimal stopping time is a first passage time to this boundary.</a:t>
                </a:r>
              </a:p>
              <a:p>
                <a:pPr marL="0" marR="0" lvl="0" indent="0" defTabSz="914400" eaLnBrk="1" fontAlgn="auto" latinLnBrk="0" hangingPunct="1">
                  <a:lnSpc>
                    <a:spcPct val="100000"/>
                  </a:lnSpc>
                  <a:spcBef>
                    <a:spcPts val="0"/>
                  </a:spcBef>
                  <a:spcAft>
                    <a:spcPts val="0"/>
                  </a:spcAft>
                  <a:buClrTx/>
                  <a:buSzTx/>
                  <a:buFontTx/>
                  <a:buNone/>
                  <a:tabLst/>
                  <a:defRPr/>
                </a:pPr>
                <a:endParaRPr lang="mr-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32488"/>
                <a:ext cx="10515600" cy="5818617"/>
              </a:xfrm>
              <a:blipFill rotWithShape="0">
                <a:blip r:embed="rId2"/>
                <a:stretch>
                  <a:fillRect l="-928" b="-4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092" y="2258886"/>
            <a:ext cx="6350000" cy="635000"/>
          </a:xfrm>
          <a:prstGeom prst="rect">
            <a:avLst/>
          </a:prstGeom>
        </p:spPr>
      </p:pic>
    </p:spTree>
    <p:extLst>
      <p:ext uri="{BB962C8B-B14F-4D97-AF65-F5344CB8AC3E}">
        <p14:creationId xmlns:p14="http://schemas.microsoft.com/office/powerpoint/2010/main" val="69106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27221" y="506627"/>
                <a:ext cx="10989276" cy="5670336"/>
              </a:xfrm>
            </p:spPr>
            <p:txBody>
              <a:bodyPr>
                <a:noAutofit/>
              </a:bodyPr>
              <a:lstStyle/>
              <a:p>
                <a:pPr>
                  <a:lnSpc>
                    <a:spcPct val="170000"/>
                  </a:lnSpc>
                </a:pPr>
                <a:r>
                  <a:rPr lang="en-US" sz="1600" dirty="0" smtClean="0">
                    <a:latin typeface="Times New Roman" charset="0"/>
                    <a:ea typeface="Times New Roman" charset="0"/>
                    <a:cs typeface="Times New Roman" charset="0"/>
                  </a:rPr>
                  <a:t>Application of ITÔ lemma on the stopping problem, implies that the alive American Put value and exercise boundary jointly solve for </a:t>
                </a:r>
                <a:r>
                  <a:rPr lang="en-US" sz="1600" i="1" dirty="0" smtClean="0">
                    <a:latin typeface="Times New Roman" charset="0"/>
                    <a:ea typeface="Times New Roman" charset="0"/>
                    <a:cs typeface="Times New Roman" charset="0"/>
                  </a:rPr>
                  <a:t>free boundary problem</a:t>
                </a:r>
                <a:r>
                  <a:rPr lang="en-US" sz="1600" dirty="0" smtClean="0">
                    <a:latin typeface="Times New Roman" charset="0"/>
                    <a:ea typeface="Times New Roman" charset="0"/>
                    <a:cs typeface="Times New Roman" charset="0"/>
                  </a:rPr>
                  <a:t>, consisting of the Black-Scholes partial differential equation:</a:t>
                </a:r>
              </a:p>
              <a:p>
                <a:pPr marL="0" indent="0" algn="ctr">
                  <a:lnSpc>
                    <a:spcPct val="170000"/>
                  </a:lnSpc>
                  <a:buNone/>
                </a:pPr>
                <a:r>
                  <a:rPr lang="en-US" sz="1600" dirty="0" smtClean="0">
                    <a:ea typeface="Times New Roman" charset="0"/>
                    <a:cs typeface="Times New Roman" charset="0"/>
                  </a:rPr>
                  <a:t>      </a:t>
                </a:r>
                <a14:m>
                  <m:oMath xmlns:m="http://schemas.openxmlformats.org/officeDocument/2006/math">
                    <m:f>
                      <m:fPr>
                        <m:ctrlPr>
                          <a:rPr lang="mr-IN" sz="1600" i="1" smtClean="0">
                            <a:latin typeface="Cambria Math" charset="0"/>
                            <a:ea typeface="Times New Roman" charset="0"/>
                            <a:cs typeface="Times New Roman" charset="0"/>
                          </a:rPr>
                        </m:ctrlPr>
                      </m:fPr>
                      <m:num>
                        <m:r>
                          <a:rPr lang="mr-IN" sz="1600" i="1" smtClean="0">
                            <a:latin typeface="Cambria Math" charset="0"/>
                            <a:ea typeface="Times New Roman" charset="0"/>
                            <a:cs typeface="Times New Roman" charset="0"/>
                          </a:rPr>
                          <m:t>𝜎</m:t>
                        </m:r>
                      </m:num>
                      <m:den>
                        <m:r>
                          <a:rPr lang="en-US" sz="1600" b="0" i="1" smtClean="0">
                            <a:latin typeface="Cambria Math" charset="0"/>
                            <a:ea typeface="Times New Roman" charset="0"/>
                            <a:cs typeface="Times New Roman" charset="0"/>
                          </a:rPr>
                          <m:t>2</m:t>
                        </m:r>
                      </m:den>
                    </m:f>
                    <m:sSup>
                      <m:sSupPr>
                        <m:ctrlPr>
                          <a:rPr lang="mr-IN" sz="1600" i="1" smtClean="0">
                            <a:latin typeface="Cambria Math" charset="0"/>
                            <a:ea typeface="Times New Roman" charset="0"/>
                            <a:cs typeface="Times New Roman" charset="0"/>
                          </a:rPr>
                        </m:ctrlPr>
                      </m:sSupPr>
                      <m:e>
                        <m:r>
                          <a:rPr lang="en-US" sz="1600" b="0" i="1" smtClean="0">
                            <a:latin typeface="Cambria Math" charset="0"/>
                            <a:ea typeface="Times New Roman" charset="0"/>
                            <a:cs typeface="Times New Roman" charset="0"/>
                          </a:rPr>
                          <m:t>𝑠</m:t>
                        </m:r>
                      </m:e>
                      <m:sup>
                        <m:r>
                          <a:rPr lang="en-US" sz="1600" b="0" i="1" smtClean="0">
                            <a:latin typeface="Cambria Math" charset="0"/>
                            <a:ea typeface="Times New Roman" charset="0"/>
                            <a:cs typeface="Times New Roman" charset="0"/>
                          </a:rPr>
                          <m:t>2</m:t>
                        </m:r>
                      </m:sup>
                    </m:sSup>
                    <m:sSub>
                      <m:sSubPr>
                        <m:ctrlPr>
                          <a:rPr lang="en-US" sz="1600" i="1" smtClean="0">
                            <a:latin typeface="Cambria Math" charset="0"/>
                            <a:ea typeface="Times New Roman" charset="0"/>
                            <a:cs typeface="Times New Roman" charset="0"/>
                          </a:rPr>
                        </m:ctrlPr>
                      </m:sSubPr>
                      <m:e>
                        <m:r>
                          <a:rPr lang="en-US" sz="1600" b="0" i="1" smtClean="0">
                            <a:latin typeface="Cambria Math" charset="0"/>
                            <a:ea typeface="Times New Roman" charset="0"/>
                            <a:cs typeface="Times New Roman" charset="0"/>
                          </a:rPr>
                          <m:t>𝑃</m:t>
                        </m:r>
                      </m:e>
                      <m:sub>
                        <m:r>
                          <a:rPr lang="en-US" sz="1600" b="0" i="1" smtClean="0">
                            <a:latin typeface="Cambria Math" charset="0"/>
                            <a:ea typeface="Times New Roman" charset="0"/>
                            <a:cs typeface="Times New Roman" charset="0"/>
                          </a:rPr>
                          <m:t>𝑠𝑠</m:t>
                        </m:r>
                      </m:sub>
                    </m:sSub>
                    <m:d>
                      <m:dPr>
                        <m:ctrlPr>
                          <a:rPr lang="mr-IN" sz="1600" i="1" smtClean="0">
                            <a:latin typeface="Cambria Math" charset="0"/>
                            <a:ea typeface="Times New Roman" charset="0"/>
                            <a:cs typeface="Times New Roman" charset="0"/>
                          </a:rPr>
                        </m:ctrlPr>
                      </m:dPr>
                      <m:e>
                        <m:r>
                          <a:rPr lang="en-US" sz="1600" b="0" i="1" smtClean="0">
                            <a:latin typeface="Cambria Math" charset="0"/>
                            <a:ea typeface="Times New Roman" charset="0"/>
                            <a:cs typeface="Times New Roman" charset="0"/>
                          </a:rPr>
                          <m:t>𝑡</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𝑇</m:t>
                        </m:r>
                      </m:e>
                    </m:d>
                    <m:r>
                      <a:rPr lang="en-US" sz="1600" b="0" i="1" smtClean="0">
                        <a:latin typeface="Cambria Math" charset="0"/>
                        <a:ea typeface="Times New Roman" charset="0"/>
                        <a:cs typeface="Times New Roman" charset="0"/>
                      </a:rPr>
                      <m:t>+</m:t>
                    </m:r>
                    <m:sSub>
                      <m:sSubPr>
                        <m:ctrlPr>
                          <a:rPr lang="en-US" sz="1600" b="0" i="1" smtClean="0">
                            <a:latin typeface="Cambria Math" charset="0"/>
                            <a:ea typeface="Times New Roman" charset="0"/>
                            <a:cs typeface="Times New Roman" charset="0"/>
                          </a:rPr>
                        </m:ctrlPr>
                      </m:sSubPr>
                      <m:e>
                        <m:r>
                          <a:rPr lang="en-US" sz="1600" b="0" i="1" smtClean="0">
                            <a:latin typeface="Cambria Math" charset="0"/>
                            <a:ea typeface="Times New Roman" charset="0"/>
                            <a:cs typeface="Times New Roman" charset="0"/>
                          </a:rPr>
                          <m:t>𝑟𝑆𝑃</m:t>
                        </m:r>
                      </m:e>
                      <m:sub>
                        <m:r>
                          <a:rPr lang="en-US" sz="1600" b="0" i="1" smtClean="0">
                            <a:latin typeface="Cambria Math" charset="0"/>
                            <a:ea typeface="Times New Roman" charset="0"/>
                            <a:cs typeface="Times New Roman" charset="0"/>
                          </a:rPr>
                          <m:t>𝑠</m:t>
                        </m:r>
                      </m:sub>
                    </m:sSub>
                    <m:d>
                      <m:dPr>
                        <m:ctrlPr>
                          <a:rPr lang="mr-IN" sz="1600" b="0" i="1" smtClean="0">
                            <a:latin typeface="Cambria Math" charset="0"/>
                            <a:ea typeface="Times New Roman" charset="0"/>
                            <a:cs typeface="Times New Roman" charset="0"/>
                          </a:rPr>
                        </m:ctrlPr>
                      </m:dPr>
                      <m:e>
                        <m:r>
                          <a:rPr lang="en-US" sz="1600" b="0" i="1" smtClean="0">
                            <a:latin typeface="Cambria Math" charset="0"/>
                            <a:ea typeface="Times New Roman" charset="0"/>
                            <a:cs typeface="Times New Roman" charset="0"/>
                          </a:rPr>
                          <m:t>𝑡</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𝑇</m:t>
                        </m:r>
                      </m:e>
                    </m:d>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𝑟𝑃</m:t>
                    </m:r>
                    <m:d>
                      <m:dPr>
                        <m:ctrlPr>
                          <a:rPr lang="mr-IN" sz="1600" b="0" i="1" smtClean="0">
                            <a:latin typeface="Cambria Math" charset="0"/>
                            <a:ea typeface="Times New Roman" charset="0"/>
                            <a:cs typeface="Times New Roman" charset="0"/>
                          </a:rPr>
                        </m:ctrlPr>
                      </m:dPr>
                      <m:e>
                        <m:r>
                          <a:rPr lang="en-US" sz="1600" b="0" i="1" smtClean="0">
                            <a:latin typeface="Cambria Math" charset="0"/>
                            <a:ea typeface="Times New Roman" charset="0"/>
                            <a:cs typeface="Times New Roman" charset="0"/>
                          </a:rPr>
                          <m:t>𝑡</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𝑇</m:t>
                        </m:r>
                      </m:e>
                    </m:d>
                    <m:r>
                      <a:rPr lang="en-US" sz="1600" b="0" i="1" smtClean="0">
                        <a:latin typeface="Cambria Math" charset="0"/>
                        <a:ea typeface="Times New Roman" charset="0"/>
                        <a:cs typeface="Times New Roman" charset="0"/>
                      </a:rPr>
                      <m:t>=</m:t>
                    </m:r>
                    <m:sSub>
                      <m:sSubPr>
                        <m:ctrlPr>
                          <a:rPr lang="en-US" sz="1600" b="0" i="1" smtClean="0">
                            <a:latin typeface="Cambria Math" charset="0"/>
                            <a:ea typeface="Times New Roman" charset="0"/>
                            <a:cs typeface="Times New Roman" charset="0"/>
                          </a:rPr>
                        </m:ctrlPr>
                      </m:sSubPr>
                      <m:e>
                        <m:r>
                          <a:rPr lang="en-US" sz="1600" b="0" i="1" smtClean="0">
                            <a:latin typeface="Cambria Math" charset="0"/>
                            <a:ea typeface="Times New Roman" charset="0"/>
                            <a:cs typeface="Times New Roman" charset="0"/>
                          </a:rPr>
                          <m:t>𝑃</m:t>
                        </m:r>
                      </m:e>
                      <m:sub>
                        <m:r>
                          <a:rPr lang="en-US" sz="1600" b="0" i="1" smtClean="0">
                            <a:latin typeface="Cambria Math" charset="0"/>
                            <a:ea typeface="Times New Roman" charset="0"/>
                            <a:cs typeface="Times New Roman" charset="0"/>
                          </a:rPr>
                          <m:t>𝑇</m:t>
                        </m:r>
                      </m:sub>
                    </m:sSub>
                    <m:d>
                      <m:dPr>
                        <m:ctrlPr>
                          <a:rPr lang="mr-IN" sz="1600" b="0" i="1" smtClean="0">
                            <a:latin typeface="Cambria Math" charset="0"/>
                            <a:ea typeface="Times New Roman" charset="0"/>
                            <a:cs typeface="Times New Roman" charset="0"/>
                          </a:rPr>
                        </m:ctrlPr>
                      </m:dPr>
                      <m:e>
                        <m:r>
                          <a:rPr lang="en-US" sz="1600" b="0" i="1" smtClean="0">
                            <a:latin typeface="Cambria Math" charset="0"/>
                            <a:ea typeface="Times New Roman" charset="0"/>
                            <a:cs typeface="Times New Roman" charset="0"/>
                          </a:rPr>
                          <m:t>𝑡</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𝑇</m:t>
                        </m:r>
                      </m:e>
                    </m:d>
                    <m:r>
                      <a:rPr lang="en-US" sz="1600" b="0" i="1" smtClean="0">
                        <a:latin typeface="Cambria Math" charset="0"/>
                        <a:ea typeface="Times New Roman" charset="0"/>
                        <a:cs typeface="Times New Roman" charset="0"/>
                      </a:rPr>
                      <m:t>,</m:t>
                    </m:r>
                  </m:oMath>
                </a14:m>
                <a:r>
                  <a:rPr lang="en-US" sz="1600" dirty="0" smtClean="0">
                    <a:latin typeface="Times New Roman" charset="0"/>
                    <a:ea typeface="Times New Roman" charset="0"/>
                    <a:cs typeface="Times New Roman" charset="0"/>
                  </a:rPr>
                  <a:t> </a:t>
                </a:r>
                <a14:m>
                  <m:oMath xmlns:m="http://schemas.openxmlformats.org/officeDocument/2006/math">
                    <m:r>
                      <a:rPr lang="en-US" sz="1600" b="0" i="0" smtClean="0">
                        <a:latin typeface="Cambria Math" charset="0"/>
                        <a:ea typeface="Times New Roman" charset="0"/>
                        <a:cs typeface="Times New Roman" charset="0"/>
                      </a:rPr>
                      <m:t>    </m:t>
                    </m:r>
                    <m:r>
                      <m:rPr>
                        <m:sty m:val="p"/>
                      </m:rPr>
                      <a:rPr lang="en-US" sz="1600" b="0" i="0" smtClean="0">
                        <a:latin typeface="Cambria Math" charset="0"/>
                        <a:ea typeface="Times New Roman" charset="0"/>
                        <a:cs typeface="Times New Roman" charset="0"/>
                      </a:rPr>
                      <m:t>S</m:t>
                    </m:r>
                    <m:r>
                      <a:rPr lang="en-US" sz="1600" i="1" smtClean="0">
                        <a:latin typeface="Cambria Math" charset="0"/>
                        <a:ea typeface="Times New Roman" charset="0"/>
                        <a:cs typeface="Times New Roman" charset="0"/>
                      </a:rPr>
                      <m:t>∈</m:t>
                    </m:r>
                    <m:r>
                      <a:rPr lang="en-US" sz="1600" i="1">
                        <a:latin typeface="Cambria Math" charset="0"/>
                        <a:ea typeface="Times New Roman" charset="0"/>
                        <a:cs typeface="Times New Roman" charset="0"/>
                      </a:rPr>
                      <m:t> </m:t>
                    </m:r>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oMath>
                </a14:m>
                <a:r>
                  <a:rPr lang="en-US" sz="1600" dirty="0">
                    <a:latin typeface="Times New Roman" charset="0"/>
                    <a:ea typeface="Times New Roman" charset="0"/>
                    <a:cs typeface="Times New Roman" charset="0"/>
                  </a:rPr>
                  <a:t>(</a:t>
                </a:r>
                <a:r>
                  <a:rPr lang="en-US" sz="1600" dirty="0" err="1" smtClean="0">
                    <a:latin typeface="Times New Roman" charset="0"/>
                    <a:ea typeface="Times New Roman" charset="0"/>
                    <a:cs typeface="Times New Roman" charset="0"/>
                  </a:rPr>
                  <a:t>t;T</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t </a:t>
                </a:r>
                <a14:m>
                  <m:oMath xmlns:m="http://schemas.openxmlformats.org/officeDocument/2006/math">
                    <m:r>
                      <a:rPr lang="en-US" sz="1600" i="1">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m:t>
                    </m:r>
                    <m:r>
                      <a:rPr lang="en-US" sz="1600" i="1">
                        <a:latin typeface="Cambria Math" charset="0"/>
                        <a:ea typeface="Times New Roman" charset="0"/>
                        <a:cs typeface="Times New Roman" charset="0"/>
                      </a:rPr>
                      <m:t>0,</m:t>
                    </m:r>
                    <m:r>
                      <a:rPr lang="en-US" sz="1600" i="1">
                        <a:latin typeface="Cambria Math" charset="0"/>
                        <a:ea typeface="Times New Roman" charset="0"/>
                        <a:cs typeface="Times New Roman" charset="0"/>
                      </a:rPr>
                      <m:t>𝑇</m:t>
                    </m:r>
                    <m:r>
                      <a:rPr lang="en-US" sz="1600" b="0" i="0" smtClean="0">
                        <a:latin typeface="Cambria Math" charset="0"/>
                        <a:ea typeface="Times New Roman" charset="0"/>
                        <a:cs typeface="Times New Roman" charset="0"/>
                      </a:rPr>
                      <m:t>)</m:t>
                    </m:r>
                  </m:oMath>
                </a14:m>
                <a:r>
                  <a:rPr lang="en-US" sz="1600" dirty="0">
                    <a:latin typeface="Times New Roman" charset="0"/>
                    <a:ea typeface="Times New Roman" charset="0"/>
                    <a:cs typeface="Times New Roman" charset="0"/>
                  </a:rPr>
                  <a:t> </a:t>
                </a:r>
                <a:endParaRPr lang="en-US" sz="1600" dirty="0" smtClean="0">
                  <a:latin typeface="Times New Roman" charset="0"/>
                  <a:ea typeface="Times New Roman" charset="0"/>
                  <a:cs typeface="Times New Roman" charset="0"/>
                </a:endParaRPr>
              </a:p>
              <a:p>
                <a:pPr>
                  <a:lnSpc>
                    <a:spcPct val="170000"/>
                  </a:lnSpc>
                </a:pPr>
                <a:endParaRPr lang="en-US" sz="1600" dirty="0" smtClean="0">
                  <a:latin typeface="Times New Roman" charset="0"/>
                  <a:ea typeface="Times New Roman" charset="0"/>
                  <a:cs typeface="Times New Roman" charset="0"/>
                </a:endParaRPr>
              </a:p>
              <a:p>
                <a:pPr>
                  <a:lnSpc>
                    <a:spcPct val="170000"/>
                  </a:lnSpc>
                </a:pPr>
                <a:r>
                  <a:rPr lang="en-US" sz="1600" dirty="0" smtClean="0">
                    <a:latin typeface="Times New Roman" charset="0"/>
                    <a:ea typeface="Times New Roman" charset="0"/>
                    <a:cs typeface="Times New Roman" charset="0"/>
                  </a:rPr>
                  <a:t>The condition boundaries:</a:t>
                </a:r>
              </a:p>
              <a:p>
                <a:pPr marL="0" indent="0" algn="ctr">
                  <a:lnSpc>
                    <a:spcPct val="170000"/>
                  </a:lnSpc>
                  <a:buNone/>
                </a:pPr>
                <a14:m>
                  <m:oMath xmlns:m="http://schemas.openxmlformats.org/officeDocument/2006/math">
                    <m:r>
                      <a:rPr lang="en-US" sz="1600" b="0" i="1" smtClean="0">
                        <a:latin typeface="Cambria Math" charset="0"/>
                        <a:ea typeface="Times New Roman" charset="0"/>
                        <a:cs typeface="Times New Roman" charset="0"/>
                      </a:rPr>
                      <m:t>      </m:t>
                    </m:r>
                    <m:r>
                      <a:rPr lang="en-US" sz="1600" i="1">
                        <a:latin typeface="Cambria Math" charset="0"/>
                        <a:ea typeface="Times New Roman" charset="0"/>
                        <a:cs typeface="Times New Roman" charset="0"/>
                      </a:rPr>
                      <m:t>𝑃</m:t>
                    </m:r>
                    <m:d>
                      <m:dPr>
                        <m:ctrlPr>
                          <a:rPr lang="mr-IN" sz="1600" i="1">
                            <a:latin typeface="Cambria Math" charset="0"/>
                            <a:ea typeface="Times New Roman" charset="0"/>
                            <a:cs typeface="Times New Roman" charset="0"/>
                          </a:rPr>
                        </m:ctrlPr>
                      </m:dPr>
                      <m:e>
                        <m:r>
                          <a:rPr lang="en-US" sz="1600" b="0" i="1" smtClean="0">
                            <a:latin typeface="Cambria Math" charset="0"/>
                            <a:ea typeface="Times New Roman" charset="0"/>
                            <a:cs typeface="Times New Roman" charset="0"/>
                          </a:rPr>
                          <m:t>𝑇</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𝑆</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𝑇</m:t>
                        </m:r>
                      </m:e>
                    </m:d>
                    <m:r>
                      <a:rPr lang="en-US" sz="1600" b="0" i="1" smtClean="0">
                        <a:latin typeface="Cambria Math" charset="0"/>
                        <a:ea typeface="Times New Roman" charset="0"/>
                        <a:cs typeface="Times New Roman" charset="0"/>
                      </a:rPr>
                      <m:t>=</m:t>
                    </m:r>
                    <m:sSup>
                      <m:sSupPr>
                        <m:ctrlPr>
                          <a:rPr lang="en-US" sz="1600" b="0" i="1" smtClean="0">
                            <a:latin typeface="Cambria Math" charset="0"/>
                            <a:ea typeface="Times New Roman" charset="0"/>
                            <a:cs typeface="Times New Roman" charset="0"/>
                          </a:rPr>
                        </m:ctrlPr>
                      </m:sSupPr>
                      <m:e>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𝐾</m:t>
                        </m:r>
                        <m:r>
                          <a:rPr lang="en-US" sz="1600" b="0" i="1" smtClean="0">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e>
                      <m:sup>
                        <m:r>
                          <a:rPr lang="en-US" sz="1600" b="0" i="1" smtClean="0">
                            <a:latin typeface="Cambria Math" charset="0"/>
                            <a:ea typeface="Times New Roman" charset="0"/>
                            <a:cs typeface="Times New Roman" charset="0"/>
                          </a:rPr>
                          <m:t>+</m:t>
                        </m:r>
                      </m:sup>
                    </m:sSup>
                  </m:oMath>
                </a14:m>
                <a:r>
                  <a:rPr lang="en-US" sz="1600" dirty="0" smtClean="0">
                    <a:latin typeface="Times New Roman" charset="0"/>
                    <a:ea typeface="Times New Roman" charset="0"/>
                    <a:cs typeface="Times New Roman" charset="0"/>
                  </a:rPr>
                  <a:t>,    </a:t>
                </a:r>
                <a14:m>
                  <m:oMath xmlns:m="http://schemas.openxmlformats.org/officeDocument/2006/math">
                    <m:r>
                      <m:rPr>
                        <m:sty m:val="p"/>
                      </m:rPr>
                      <a:rPr lang="en-US" sz="1600">
                        <a:latin typeface="Cambria Math" charset="0"/>
                        <a:ea typeface="Times New Roman" charset="0"/>
                        <a:cs typeface="Times New Roman" charset="0"/>
                      </a:rPr>
                      <m:t>S</m:t>
                    </m:r>
                    <m:r>
                      <a:rPr lang="en-US" sz="1600" i="1">
                        <a:latin typeface="Cambria Math" charset="0"/>
                        <a:ea typeface="Times New Roman" charset="0"/>
                        <a:cs typeface="Times New Roman" charset="0"/>
                      </a:rPr>
                      <m:t>∈</m:t>
                    </m:r>
                    <m:r>
                      <a:rPr lang="en-US" sz="1600" b="0" i="1" smtClean="0">
                        <a:latin typeface="Cambria Math" charset="0"/>
                        <a:ea typeface="Times New Roman" charset="0"/>
                        <a:cs typeface="Times New Roman" charset="0"/>
                      </a:rPr>
                      <m:t>(</m:t>
                    </m:r>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oMath>
                </a14:m>
                <a:r>
                  <a:rPr lang="en-US" sz="1600" dirty="0" smtClean="0">
                    <a:latin typeface="Times New Roman" charset="0"/>
                    <a:ea typeface="Times New Roman" charset="0"/>
                    <a:cs typeface="Times New Roman" charset="0"/>
                  </a:rPr>
                  <a:t>(T;T</a:t>
                </a:r>
                <a:r>
                  <a:rPr lang="en-US" sz="16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    and   </a:t>
                </a:r>
                <a14:m>
                  <m:oMath xmlns:m="http://schemas.openxmlformats.org/officeDocument/2006/math">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oMath>
                </a14:m>
                <a:r>
                  <a:rPr lang="en-US" sz="1600" dirty="0">
                    <a:latin typeface="Times New Roman" charset="0"/>
                    <a:ea typeface="Times New Roman" charset="0"/>
                    <a:cs typeface="Times New Roman" charset="0"/>
                  </a:rPr>
                  <a:t>(T;T</a:t>
                </a:r>
                <a:r>
                  <a:rPr lang="en-US" sz="1600" dirty="0" smtClean="0">
                    <a:latin typeface="Times New Roman" charset="0"/>
                    <a:ea typeface="Times New Roman" charset="0"/>
                    <a:cs typeface="Times New Roman" charset="0"/>
                  </a:rPr>
                  <a:t>)=K     </a:t>
                </a:r>
                <a:r>
                  <a:rPr lang="en-US" sz="1600" dirty="0">
                    <a:latin typeface="Times New Roman" charset="0"/>
                    <a:ea typeface="Times New Roman" charset="0"/>
                    <a:cs typeface="Times New Roman" charset="0"/>
                  </a:rPr>
                  <a:t>t </a:t>
                </a:r>
                <a14:m>
                  <m:oMath xmlns:m="http://schemas.openxmlformats.org/officeDocument/2006/math">
                    <m:r>
                      <a:rPr lang="en-US" sz="1600" i="1">
                        <a:latin typeface="Cambria Math" charset="0"/>
                        <a:ea typeface="Times New Roman" charset="0"/>
                        <a:cs typeface="Times New Roman" charset="0"/>
                      </a:rPr>
                      <m:t>∈(0,</m:t>
                    </m:r>
                    <m:r>
                      <a:rPr lang="en-US" sz="1600" i="1">
                        <a:latin typeface="Cambria Math" charset="0"/>
                        <a:ea typeface="Times New Roman" charset="0"/>
                        <a:cs typeface="Times New Roman" charset="0"/>
                      </a:rPr>
                      <m:t>𝑇</m:t>
                    </m:r>
                    <m:r>
                      <a:rPr lang="en-US" sz="1600">
                        <a:latin typeface="Cambria Math" charset="0"/>
                        <a:ea typeface="Times New Roman" charset="0"/>
                        <a:cs typeface="Times New Roman" charset="0"/>
                      </a:rPr>
                      <m:t>)</m:t>
                    </m:r>
                  </m:oMath>
                </a14:m>
                <a:r>
                  <a:rPr lang="en-US" sz="1600" dirty="0">
                    <a:latin typeface="Times New Roman" charset="0"/>
                    <a:ea typeface="Times New Roman" charset="0"/>
                    <a:cs typeface="Times New Roman" charset="0"/>
                  </a:rPr>
                  <a:t> </a:t>
                </a:r>
                <a:endParaRPr lang="en-US" sz="1600" dirty="0" smtClean="0">
                  <a:latin typeface="Times New Roman" charset="0"/>
                  <a:ea typeface="Times New Roman" charset="0"/>
                  <a:cs typeface="Times New Roman" charset="0"/>
                </a:endParaRPr>
              </a:p>
              <a:p>
                <a:pPr marL="0" indent="0" algn="ctr">
                  <a:lnSpc>
                    <a:spcPct val="170000"/>
                  </a:lnSpc>
                  <a:buNone/>
                </a:pPr>
                <a:r>
                  <a:rPr lang="en-US" sz="1600" dirty="0" smtClean="0">
                    <a:ea typeface="Times New Roman" charset="0"/>
                    <a:cs typeface="Times New Roman" charset="0"/>
                  </a:rPr>
                  <a:t>      </a:t>
                </a:r>
                <a14:m>
                  <m:oMath xmlns:m="http://schemas.openxmlformats.org/officeDocument/2006/math">
                    <m:func>
                      <m:funcPr>
                        <m:ctrlPr>
                          <a:rPr lang="mr-IN" sz="1600" i="1" smtClean="0">
                            <a:latin typeface="Cambria Math" charset="0"/>
                            <a:ea typeface="Times New Roman" charset="0"/>
                            <a:cs typeface="Times New Roman" charset="0"/>
                          </a:rPr>
                        </m:ctrlPr>
                      </m:funcPr>
                      <m:fName>
                        <m:limLow>
                          <m:limLowPr>
                            <m:ctrlPr>
                              <a:rPr lang="mr-IN" sz="1600" i="1" smtClean="0">
                                <a:latin typeface="Cambria Math" charset="0"/>
                                <a:ea typeface="Times New Roman" charset="0"/>
                                <a:cs typeface="Times New Roman" charset="0"/>
                              </a:rPr>
                            </m:ctrlPr>
                          </m:limLowPr>
                          <m:e>
                            <m:r>
                              <m:rPr>
                                <m:sty m:val="p"/>
                              </m:rPr>
                              <a:rPr lang="mr-IN" sz="1600" i="0" smtClean="0">
                                <a:latin typeface="Cambria Math" charset="0"/>
                                <a:ea typeface="Times New Roman" charset="0"/>
                                <a:cs typeface="Times New Roman" charset="0"/>
                              </a:rPr>
                              <m:t>lim</m:t>
                            </m:r>
                          </m:e>
                          <m:lim>
                            <m:r>
                              <a:rPr lang="en-US" sz="1600" b="0" i="1" smtClean="0">
                                <a:latin typeface="Cambria Math" charset="0"/>
                                <a:ea typeface="Times New Roman" charset="0"/>
                                <a:cs typeface="Times New Roman" charset="0"/>
                              </a:rPr>
                              <m:t>𝑆</m:t>
                            </m:r>
                            <m:r>
                              <a:rPr lang="en-US" sz="1600" b="0" i="1" smtClean="0">
                                <a:latin typeface="Cambria Math" charset="0"/>
                                <a:ea typeface="Times New Roman" charset="0"/>
                                <a:cs typeface="Times New Roman" charset="0"/>
                              </a:rPr>
                              <m:t>↑</m:t>
                            </m:r>
                            <m:r>
                              <m:rPr>
                                <m:nor/>
                              </m:rPr>
                              <a:rPr lang="en-US" sz="1600" dirty="0">
                                <a:latin typeface="Times New Roman" charset="0"/>
                                <a:ea typeface="Times New Roman" charset="0"/>
                                <a:cs typeface="Times New Roman" charset="0"/>
                              </a:rPr>
                              <m:t>∞</m:t>
                            </m:r>
                          </m:lim>
                        </m:limLow>
                      </m:fName>
                      <m:e>
                        <m:r>
                          <a:rPr lang="en-US" sz="1600" i="1">
                            <a:latin typeface="Cambria Math" charset="0"/>
                            <a:ea typeface="Times New Roman" charset="0"/>
                            <a:cs typeface="Times New Roman" charset="0"/>
                          </a:rPr>
                          <m:t>𝑃</m:t>
                        </m:r>
                        <m:d>
                          <m:dPr>
                            <m:ctrlPr>
                              <a:rPr lang="mr-IN" sz="1600" i="1">
                                <a:latin typeface="Cambria Math" charset="0"/>
                                <a:ea typeface="Times New Roman" charset="0"/>
                                <a:cs typeface="Times New Roman" charset="0"/>
                              </a:rPr>
                            </m:ctrlPr>
                          </m:dPr>
                          <m:e>
                            <m:r>
                              <a:rPr lang="en-US" sz="1600" i="1">
                                <a:latin typeface="Cambria Math" charset="0"/>
                                <a:ea typeface="Times New Roman" charset="0"/>
                                <a:cs typeface="Times New Roman" charset="0"/>
                              </a:rPr>
                              <m:t>𝑡</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𝑆</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𝑇</m:t>
                            </m:r>
                          </m:e>
                        </m:d>
                      </m:e>
                    </m:func>
                  </m:oMath>
                </a14:m>
                <a:r>
                  <a:rPr lang="en-US" sz="1600" dirty="0" smtClean="0">
                    <a:latin typeface="Times New Roman" charset="0"/>
                    <a:ea typeface="Times New Roman" charset="0"/>
                    <a:cs typeface="Times New Roman" charset="0"/>
                  </a:rPr>
                  <a:t>=0, </a:t>
                </a:r>
                <a14:m>
                  <m:oMath xmlns:m="http://schemas.openxmlformats.org/officeDocument/2006/math">
                    <m:func>
                      <m:funcPr>
                        <m:ctrlPr>
                          <a:rPr lang="mr-IN" sz="1600" i="1">
                            <a:latin typeface="Cambria Math" charset="0"/>
                            <a:ea typeface="Times New Roman" charset="0"/>
                            <a:cs typeface="Times New Roman" charset="0"/>
                          </a:rPr>
                        </m:ctrlPr>
                      </m:funcPr>
                      <m:fName>
                        <m:limLow>
                          <m:limLowPr>
                            <m:ctrlPr>
                              <a:rPr lang="mr-IN" sz="1600" i="1">
                                <a:latin typeface="Cambria Math" charset="0"/>
                                <a:ea typeface="Times New Roman" charset="0"/>
                                <a:cs typeface="Times New Roman" charset="0"/>
                              </a:rPr>
                            </m:ctrlPr>
                          </m:limLowPr>
                          <m:e>
                            <m:r>
                              <m:rPr>
                                <m:sty m:val="p"/>
                              </m:rPr>
                              <a:rPr lang="mr-IN" sz="1600">
                                <a:latin typeface="Cambria Math" charset="0"/>
                                <a:ea typeface="Times New Roman" charset="0"/>
                                <a:cs typeface="Times New Roman" charset="0"/>
                              </a:rPr>
                              <m:t>lim</m:t>
                            </m:r>
                          </m:e>
                          <m:lim>
                            <m:r>
                              <a:rPr lang="en-US" sz="1600" i="1">
                                <a:latin typeface="Cambria Math" charset="0"/>
                                <a:ea typeface="Times New Roman" charset="0"/>
                                <a:cs typeface="Times New Roman" charset="0"/>
                              </a:rPr>
                              <m:t>𝑆</m:t>
                            </m:r>
                            <m:r>
                              <a:rPr lang="en-US" sz="1600" i="1" smtClean="0">
                                <a:latin typeface="Cambria Math" charset="0"/>
                                <a:ea typeface="Times New Roman" charset="0"/>
                                <a:cs typeface="Times New Roman" charset="0"/>
                              </a:rPr>
                              <m:t>↓</m:t>
                            </m:r>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r>
                              <m:rPr>
                                <m:nor/>
                              </m:rPr>
                              <a:rPr lang="en-US" sz="1600" dirty="0">
                                <a:latin typeface="Times New Roman" charset="0"/>
                                <a:ea typeface="Times New Roman" charset="0"/>
                                <a:cs typeface="Times New Roman" charset="0"/>
                              </a:rPr>
                              <m:t>(</m:t>
                            </m:r>
                            <m:r>
                              <m:rPr>
                                <m:nor/>
                              </m:rPr>
                              <a:rPr lang="en-US" sz="1600" dirty="0" err="1">
                                <a:latin typeface="Times New Roman" charset="0"/>
                                <a:ea typeface="Times New Roman" charset="0"/>
                                <a:cs typeface="Times New Roman" charset="0"/>
                              </a:rPr>
                              <m:t>t</m:t>
                            </m:r>
                            <m:r>
                              <m:rPr>
                                <m:nor/>
                              </m:rPr>
                              <a:rPr lang="en-US" sz="1600" dirty="0" err="1">
                                <a:latin typeface="Times New Roman" charset="0"/>
                                <a:ea typeface="Times New Roman" charset="0"/>
                                <a:cs typeface="Times New Roman" charset="0"/>
                              </a:rPr>
                              <m:t>;</m:t>
                            </m:r>
                            <m:r>
                              <m:rPr>
                                <m:nor/>
                              </m:rPr>
                              <a:rPr lang="en-US" sz="1600" dirty="0" err="1">
                                <a:latin typeface="Times New Roman" charset="0"/>
                                <a:ea typeface="Times New Roman" charset="0"/>
                                <a:cs typeface="Times New Roman" charset="0"/>
                              </a:rPr>
                              <m:t>T</m:t>
                            </m:r>
                            <m:r>
                              <m:rPr>
                                <m:nor/>
                              </m:rPr>
                              <a:rPr lang="en-US" sz="1600" dirty="0">
                                <a:latin typeface="Times New Roman" charset="0"/>
                                <a:ea typeface="Times New Roman" charset="0"/>
                                <a:cs typeface="Times New Roman" charset="0"/>
                              </a:rPr>
                              <m:t>)</m:t>
                            </m:r>
                          </m:lim>
                        </m:limLow>
                      </m:fName>
                      <m:e>
                        <m:r>
                          <a:rPr lang="en-US" sz="1600" i="1">
                            <a:latin typeface="Cambria Math" charset="0"/>
                            <a:ea typeface="Times New Roman" charset="0"/>
                            <a:cs typeface="Times New Roman" charset="0"/>
                          </a:rPr>
                          <m:t>𝑃</m:t>
                        </m:r>
                        <m:d>
                          <m:dPr>
                            <m:ctrlPr>
                              <a:rPr lang="mr-IN" sz="1600" i="1">
                                <a:latin typeface="Cambria Math" charset="0"/>
                                <a:ea typeface="Times New Roman" charset="0"/>
                                <a:cs typeface="Times New Roman" charset="0"/>
                              </a:rPr>
                            </m:ctrlPr>
                          </m:dPr>
                          <m:e>
                            <m:r>
                              <a:rPr lang="en-US" sz="1600" i="1">
                                <a:latin typeface="Cambria Math" charset="0"/>
                                <a:ea typeface="Times New Roman" charset="0"/>
                                <a:cs typeface="Times New Roman" charset="0"/>
                              </a:rPr>
                              <m:t>𝑡</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𝑆</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𝑇</m:t>
                            </m:r>
                          </m:e>
                        </m:d>
                      </m:e>
                    </m:func>
                  </m:oMath>
                </a14:m>
                <a:r>
                  <a:rPr lang="en-US" sz="1600" dirty="0" smtClean="0">
                    <a:latin typeface="Times New Roman" charset="0"/>
                    <a:ea typeface="Times New Roman" charset="0"/>
                    <a:cs typeface="Times New Roman" charset="0"/>
                  </a:rPr>
                  <a:t>=K-</a:t>
                </a:r>
                <a14:m>
                  <m:oMath xmlns:m="http://schemas.openxmlformats.org/officeDocument/2006/math">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oMath>
                </a14:m>
                <a:r>
                  <a:rPr lang="en-US" sz="1600" dirty="0">
                    <a:latin typeface="Times New Roman" charset="0"/>
                    <a:ea typeface="Times New Roman" charset="0"/>
                    <a:cs typeface="Times New Roman" charset="0"/>
                  </a:rPr>
                  <a:t>(</a:t>
                </a:r>
                <a:r>
                  <a:rPr lang="en-US" sz="1600" dirty="0" err="1">
                    <a:latin typeface="Times New Roman" charset="0"/>
                    <a:ea typeface="Times New Roman" charset="0"/>
                    <a:cs typeface="Times New Roman" charset="0"/>
                  </a:rPr>
                  <a:t>t;T</a:t>
                </a:r>
                <a:r>
                  <a:rPr lang="en-US" sz="1600" dirty="0">
                    <a:latin typeface="Times New Roman" charset="0"/>
                    <a:ea typeface="Times New Roman" charset="0"/>
                    <a:cs typeface="Times New Roman" charset="0"/>
                  </a:rPr>
                  <a:t>), </a:t>
                </a:r>
                <a14:m>
                  <m:oMath xmlns:m="http://schemas.openxmlformats.org/officeDocument/2006/math">
                    <m:func>
                      <m:funcPr>
                        <m:ctrlPr>
                          <a:rPr lang="mr-IN" sz="1600" i="1">
                            <a:latin typeface="Cambria Math" charset="0"/>
                            <a:ea typeface="Times New Roman" charset="0"/>
                            <a:cs typeface="Times New Roman" charset="0"/>
                          </a:rPr>
                        </m:ctrlPr>
                      </m:funcPr>
                      <m:fName>
                        <m:limLow>
                          <m:limLowPr>
                            <m:ctrlPr>
                              <a:rPr lang="mr-IN" sz="1600" i="1">
                                <a:latin typeface="Cambria Math" charset="0"/>
                                <a:ea typeface="Times New Roman" charset="0"/>
                                <a:cs typeface="Times New Roman" charset="0"/>
                              </a:rPr>
                            </m:ctrlPr>
                          </m:limLowPr>
                          <m:e>
                            <m:r>
                              <m:rPr>
                                <m:sty m:val="p"/>
                              </m:rPr>
                              <a:rPr lang="mr-IN" sz="1600">
                                <a:latin typeface="Cambria Math" charset="0"/>
                                <a:ea typeface="Times New Roman" charset="0"/>
                                <a:cs typeface="Times New Roman" charset="0"/>
                              </a:rPr>
                              <m:t>lim</m:t>
                            </m:r>
                          </m:e>
                          <m:lim>
                            <m:r>
                              <a:rPr lang="en-US" sz="1600" i="1">
                                <a:latin typeface="Cambria Math" charset="0"/>
                                <a:ea typeface="Times New Roman" charset="0"/>
                                <a:cs typeface="Times New Roman" charset="0"/>
                              </a:rPr>
                              <m:t>𝑆</m:t>
                            </m:r>
                            <m:r>
                              <a:rPr lang="en-US" sz="1600" i="1">
                                <a:latin typeface="Cambria Math" charset="0"/>
                                <a:ea typeface="Times New Roman" charset="0"/>
                                <a:cs typeface="Times New Roman" charset="0"/>
                              </a:rPr>
                              <m:t>↓</m:t>
                            </m:r>
                            <m:bar>
                              <m:barPr>
                                <m:ctrlPr>
                                  <a:rPr lang="en-US" sz="1600" i="1">
                                    <a:latin typeface="Cambria Math" charset="0"/>
                                    <a:ea typeface="Times New Roman" charset="0"/>
                                    <a:cs typeface="Times New Roman" charset="0"/>
                                  </a:rPr>
                                </m:ctrlPr>
                              </m:barPr>
                              <m:e>
                                <m:r>
                                  <a:rPr lang="en-US" sz="1600" i="1">
                                    <a:latin typeface="Cambria Math" charset="0"/>
                                    <a:ea typeface="Times New Roman" charset="0"/>
                                    <a:cs typeface="Times New Roman" charset="0"/>
                                  </a:rPr>
                                  <m:t>𝑆</m:t>
                                </m:r>
                              </m:e>
                            </m:bar>
                            <m:r>
                              <m:rPr>
                                <m:nor/>
                              </m:rPr>
                              <a:rPr lang="en-US" sz="1600" dirty="0">
                                <a:latin typeface="Times New Roman" charset="0"/>
                                <a:ea typeface="Times New Roman" charset="0"/>
                                <a:cs typeface="Times New Roman" charset="0"/>
                              </a:rPr>
                              <m:t>(</m:t>
                            </m:r>
                            <m:r>
                              <m:rPr>
                                <m:nor/>
                              </m:rPr>
                              <a:rPr lang="en-US" sz="1600" dirty="0" err="1">
                                <a:latin typeface="Times New Roman" charset="0"/>
                                <a:ea typeface="Times New Roman" charset="0"/>
                                <a:cs typeface="Times New Roman" charset="0"/>
                              </a:rPr>
                              <m:t>t</m:t>
                            </m:r>
                            <m:r>
                              <m:rPr>
                                <m:nor/>
                              </m:rPr>
                              <a:rPr lang="en-US" sz="1600" dirty="0" err="1">
                                <a:latin typeface="Times New Roman" charset="0"/>
                                <a:ea typeface="Times New Roman" charset="0"/>
                                <a:cs typeface="Times New Roman" charset="0"/>
                              </a:rPr>
                              <m:t>;</m:t>
                            </m:r>
                            <m:r>
                              <m:rPr>
                                <m:nor/>
                              </m:rPr>
                              <a:rPr lang="en-US" sz="1600" dirty="0" err="1">
                                <a:latin typeface="Times New Roman" charset="0"/>
                                <a:ea typeface="Times New Roman" charset="0"/>
                                <a:cs typeface="Times New Roman" charset="0"/>
                              </a:rPr>
                              <m:t>T</m:t>
                            </m:r>
                            <m:r>
                              <m:rPr>
                                <m:nor/>
                              </m:rPr>
                              <a:rPr lang="en-US" sz="1600" dirty="0">
                                <a:latin typeface="Times New Roman" charset="0"/>
                                <a:ea typeface="Times New Roman" charset="0"/>
                                <a:cs typeface="Times New Roman" charset="0"/>
                              </a:rPr>
                              <m:t>)</m:t>
                            </m:r>
                          </m:lim>
                        </m:limLow>
                      </m:fName>
                      <m:e>
                        <m:sSub>
                          <m:sSubPr>
                            <m:ctrlPr>
                              <a:rPr lang="en-US" sz="1600" i="1">
                                <a:latin typeface="Cambria Math" charset="0"/>
                                <a:ea typeface="Times New Roman" charset="0"/>
                                <a:cs typeface="Times New Roman" charset="0"/>
                              </a:rPr>
                            </m:ctrlPr>
                          </m:sSubPr>
                          <m:e>
                            <m:r>
                              <a:rPr lang="en-US" sz="1600" i="1">
                                <a:latin typeface="Cambria Math" charset="0"/>
                                <a:ea typeface="Times New Roman" charset="0"/>
                                <a:cs typeface="Times New Roman" charset="0"/>
                              </a:rPr>
                              <m:t>𝑃</m:t>
                            </m:r>
                          </m:e>
                          <m:sub>
                            <m:r>
                              <a:rPr lang="en-US" sz="1600" i="1">
                                <a:latin typeface="Cambria Math" charset="0"/>
                                <a:ea typeface="Times New Roman" charset="0"/>
                                <a:cs typeface="Times New Roman" charset="0"/>
                              </a:rPr>
                              <m:t>𝑠</m:t>
                            </m:r>
                          </m:sub>
                        </m:sSub>
                        <m:d>
                          <m:dPr>
                            <m:ctrlPr>
                              <a:rPr lang="mr-IN" sz="1600" i="1">
                                <a:latin typeface="Cambria Math" charset="0"/>
                                <a:ea typeface="Times New Roman" charset="0"/>
                                <a:cs typeface="Times New Roman" charset="0"/>
                              </a:rPr>
                            </m:ctrlPr>
                          </m:dPr>
                          <m:e>
                            <m:r>
                              <a:rPr lang="en-US" sz="1600" i="1">
                                <a:latin typeface="Cambria Math" charset="0"/>
                                <a:ea typeface="Times New Roman" charset="0"/>
                                <a:cs typeface="Times New Roman" charset="0"/>
                              </a:rPr>
                              <m:t>𝑡</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𝑆</m:t>
                            </m:r>
                            <m:r>
                              <a:rPr lang="en-US" sz="1600" i="1">
                                <a:latin typeface="Cambria Math" charset="0"/>
                                <a:ea typeface="Times New Roman" charset="0"/>
                                <a:cs typeface="Times New Roman" charset="0"/>
                              </a:rPr>
                              <m:t>;</m:t>
                            </m:r>
                            <m:r>
                              <a:rPr lang="en-US" sz="1600" i="1">
                                <a:latin typeface="Cambria Math" charset="0"/>
                                <a:ea typeface="Times New Roman" charset="0"/>
                                <a:cs typeface="Times New Roman" charset="0"/>
                              </a:rPr>
                              <m:t>𝑇</m:t>
                            </m:r>
                          </m:e>
                        </m:d>
                      </m:e>
                    </m:func>
                  </m:oMath>
                </a14:m>
                <a:r>
                  <a:rPr lang="en-US" sz="1600" dirty="0" smtClean="0">
                    <a:latin typeface="Times New Roman" charset="0"/>
                    <a:ea typeface="Times New Roman" charset="0"/>
                    <a:cs typeface="Times New Roman" charset="0"/>
                  </a:rPr>
                  <a:t>= -1</a:t>
                </a:r>
              </a:p>
              <a:p>
                <a:pPr>
                  <a:lnSpc>
                    <a:spcPct val="170000"/>
                  </a:lnSpc>
                </a:pPr>
                <a:endParaRPr lang="en-US" sz="1600" dirty="0" smtClean="0">
                  <a:latin typeface="Times New Roman" charset="0"/>
                  <a:ea typeface="Times New Roman" charset="0"/>
                  <a:cs typeface="Times New Roman" charset="0"/>
                </a:endParaRPr>
              </a:p>
              <a:p>
                <a:pPr>
                  <a:lnSpc>
                    <a:spcPct val="170000"/>
                  </a:lnSpc>
                </a:pPr>
                <a:r>
                  <a:rPr lang="en-US" sz="1600" dirty="0" smtClean="0">
                    <a:latin typeface="Times New Roman" charset="0"/>
                    <a:ea typeface="Times New Roman" charset="0"/>
                    <a:cs typeface="Times New Roman" charset="0"/>
                  </a:rPr>
                  <a:t>Unfortunately, there is no known exact and completely explicit solution to either the optimal stopping problem or to the free boundary problem.</a:t>
                </a:r>
                <a:endParaRPr lang="en-US" sz="16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27221" y="506627"/>
                <a:ext cx="10989276" cy="5670336"/>
              </a:xfrm>
              <a:blipFill rotWithShape="0">
                <a:blip r:embed="rId2"/>
                <a:stretch>
                  <a:fillRect l="-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14</a:t>
            </a:fld>
            <a:endParaRPr lang="en-US"/>
          </a:p>
        </p:txBody>
      </p:sp>
    </p:spTree>
    <p:extLst>
      <p:ext uri="{BB962C8B-B14F-4D97-AF65-F5344CB8AC3E}">
        <p14:creationId xmlns:p14="http://schemas.microsoft.com/office/powerpoint/2010/main" val="1793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020"/>
            <a:ext cx="10515600" cy="475134"/>
          </a:xfrm>
        </p:spPr>
        <p:txBody>
          <a:bodyPr>
            <a:normAutofit fontScale="90000"/>
          </a:bodyPr>
          <a:lstStyle/>
          <a:p>
            <a:r>
              <a:rPr lang="en-US" dirty="0" smtClean="0">
                <a:latin typeface="Times New Roman" charset="0"/>
                <a:ea typeface="Times New Roman" charset="0"/>
                <a:cs typeface="Times New Roman" charset="0"/>
              </a:rPr>
              <a:t>Randomization:</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461700"/>
            <a:ext cx="10515600" cy="5077212"/>
          </a:xfrm>
        </p:spPr>
        <p:txBody>
          <a:bodyPr/>
          <a:lstStyle/>
          <a:p>
            <a:pPr>
              <a:lnSpc>
                <a:spcPct val="150000"/>
              </a:lnSpc>
            </a:pPr>
            <a:r>
              <a:rPr lang="en-US" sz="2000" dirty="0">
                <a:latin typeface="Times New Roman" charset="0"/>
                <a:ea typeface="Times New Roman" charset="0"/>
                <a:cs typeface="Times New Roman" charset="0"/>
              </a:rPr>
              <a:t>The randomization approach assumes quite incorrectly that a second </a:t>
            </a:r>
            <a:r>
              <a:rPr lang="en-US" sz="2000" dirty="0" smtClean="0">
                <a:latin typeface="Times New Roman" charset="0"/>
                <a:ea typeface="Times New Roman" charset="0"/>
                <a:cs typeface="Times New Roman" charset="0"/>
              </a:rPr>
              <a:t>random </a:t>
            </a:r>
            <a:r>
              <a:rPr lang="en-US" sz="2000" dirty="0">
                <a:latin typeface="Times New Roman" charset="0"/>
                <a:ea typeface="Times New Roman" charset="0"/>
                <a:cs typeface="Times New Roman" charset="0"/>
              </a:rPr>
              <a:t>factor is the derivative security’s expiration date, which is </a:t>
            </a:r>
            <a:r>
              <a:rPr lang="en-US" sz="2000" dirty="0" smtClean="0">
                <a:latin typeface="Times New Roman" charset="0"/>
                <a:ea typeface="Times New Roman" charset="0"/>
                <a:cs typeface="Times New Roman" charset="0"/>
              </a:rPr>
              <a:t>always </a:t>
            </a:r>
            <a:r>
              <a:rPr lang="en-US" sz="2000" dirty="0">
                <a:latin typeface="Times New Roman" charset="0"/>
                <a:ea typeface="Times New Roman" charset="0"/>
                <a:cs typeface="Times New Roman" charset="0"/>
              </a:rPr>
              <a:t>assumed to be independent of the stock price. </a:t>
            </a:r>
            <a:endParaRPr lang="en-US" sz="2000" dirty="0" smtClean="0">
              <a:latin typeface="Times New Roman" charset="0"/>
              <a:ea typeface="Times New Roman" charset="0"/>
              <a:cs typeface="Times New Roman" charset="0"/>
            </a:endParaRPr>
          </a:p>
          <a:p>
            <a:pPr>
              <a:lnSpc>
                <a:spcPct val="150000"/>
              </a:lnSpc>
            </a:pPr>
            <a:endParaRPr lang="en-US" sz="2000" dirty="0" smtClean="0">
              <a:latin typeface="Times New Roman" charset="0"/>
              <a:ea typeface="Times New Roman" charset="0"/>
              <a:cs typeface="Times New Roman" charset="0"/>
            </a:endParaRPr>
          </a:p>
          <a:p>
            <a:pPr>
              <a:lnSpc>
                <a:spcPct val="150000"/>
              </a:lnSpc>
            </a:pPr>
            <a:r>
              <a:rPr lang="en-US" sz="2000" dirty="0" smtClean="0">
                <a:latin typeface="Times New Roman" charset="0"/>
                <a:ea typeface="Times New Roman" charset="0"/>
                <a:cs typeface="Times New Roman" charset="0"/>
              </a:rPr>
              <a:t>Thus</a:t>
            </a:r>
            <a:r>
              <a:rPr lang="en-US" sz="2000" dirty="0">
                <a:latin typeface="Times New Roman" charset="0"/>
                <a:ea typeface="Times New Roman" charset="0"/>
                <a:cs typeface="Times New Roman" charset="0"/>
              </a:rPr>
              <a:t>, the owner of this random maturity American put can exercise at any time up to and including some random maturity date. </a:t>
            </a:r>
          </a:p>
          <a:p>
            <a:pPr>
              <a:lnSpc>
                <a:spcPct val="150000"/>
              </a:lnSpc>
            </a:pPr>
            <a:endParaRPr lang="en-US" sz="2000" dirty="0" smtClean="0">
              <a:latin typeface="Times New Roman" charset="0"/>
              <a:ea typeface="Times New Roman" charset="0"/>
              <a:cs typeface="Times New Roman" charset="0"/>
            </a:endParaRPr>
          </a:p>
          <a:p>
            <a:pPr>
              <a:lnSpc>
                <a:spcPct val="150000"/>
              </a:lnSpc>
            </a:pPr>
            <a:r>
              <a:rPr lang="en-US" sz="2000" dirty="0" smtClean="0">
                <a:latin typeface="Times New Roman" charset="0"/>
                <a:ea typeface="Times New Roman" charset="0"/>
                <a:cs typeface="Times New Roman" charset="0"/>
              </a:rPr>
              <a:t>As we introduced before a Canadian </a:t>
            </a:r>
            <a:r>
              <a:rPr lang="en-US" sz="2000" dirty="0">
                <a:latin typeface="Times New Roman" charset="0"/>
                <a:ea typeface="Times New Roman" charset="0"/>
                <a:cs typeface="Times New Roman" charset="0"/>
              </a:rPr>
              <a:t>option is like an American one, except that a Canadian option doesn’t know its own maturity. </a:t>
            </a:r>
          </a:p>
          <a:p>
            <a:endParaRPr lang="en-US" dirty="0"/>
          </a:p>
        </p:txBody>
      </p:sp>
      <p:sp>
        <p:nvSpPr>
          <p:cNvPr id="4" name="Slide Number Placeholder 3"/>
          <p:cNvSpPr>
            <a:spLocks noGrp="1"/>
          </p:cNvSpPr>
          <p:nvPr>
            <p:ph type="sldNum" sz="quarter" idx="12"/>
          </p:nvPr>
        </p:nvSpPr>
        <p:spPr/>
        <p:txBody>
          <a:bodyPr/>
          <a:lstStyle/>
          <a:p>
            <a:fld id="{ABF18D57-6B05-9C44-A39E-5F56D297C7B0}" type="slidenum">
              <a:rPr lang="en-US" smtClean="0"/>
              <a:t>15</a:t>
            </a:fld>
            <a:endParaRPr lang="en-US"/>
          </a:p>
        </p:txBody>
      </p:sp>
    </p:spTree>
    <p:extLst>
      <p:ext uri="{BB962C8B-B14F-4D97-AF65-F5344CB8AC3E}">
        <p14:creationId xmlns:p14="http://schemas.microsoft.com/office/powerpoint/2010/main" val="1486359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57199"/>
                <a:ext cx="10515600" cy="5781547"/>
              </a:xfrm>
            </p:spPr>
            <p:txBody>
              <a:bodyPr>
                <a:normAutofit fontScale="92500"/>
              </a:bodyPr>
              <a:lstStyle/>
              <a:p>
                <a:pPr marL="0" indent="0">
                  <a:buNone/>
                </a:pPr>
                <a:r>
                  <a:rPr lang="en-US" b="1" dirty="0" smtClean="0">
                    <a:latin typeface="Times New Roman" charset="0"/>
                    <a:ea typeface="Times New Roman" charset="0"/>
                    <a:cs typeface="Times New Roman" charset="0"/>
                  </a:rPr>
                  <a:t>First Approximation:</a:t>
                </a:r>
              </a:p>
              <a:p>
                <a:pPr>
                  <a:lnSpc>
                    <a:spcPct val="100000"/>
                  </a:lnSpc>
                </a:pPr>
                <a:endParaRPr lang="en-US" dirty="0">
                  <a:latin typeface="Times New Roman" charset="0"/>
                  <a:ea typeface="Times New Roman" charset="0"/>
                  <a:cs typeface="Times New Roman" charset="0"/>
                </a:endParaRPr>
              </a:p>
              <a:p>
                <a:pPr>
                  <a:lnSpc>
                    <a:spcPct val="100000"/>
                  </a:lnSpc>
                </a:pPr>
                <a:r>
                  <a:rPr lang="en-US" sz="2600" dirty="0" smtClean="0">
                    <a:latin typeface="Times New Roman" charset="0"/>
                    <a:ea typeface="Times New Roman" charset="0"/>
                    <a:cs typeface="Times New Roman" charset="0"/>
                  </a:rPr>
                  <a:t>We initially assume that the maturity date of the Canadian put is exponentially distributed with scale </a:t>
                </a:r>
                <a14:m>
                  <m:oMath xmlns:m="http://schemas.openxmlformats.org/officeDocument/2006/math">
                    <m:r>
                      <a:rPr lang="en-US" sz="2600" i="1">
                        <a:latin typeface="Cambria Math" charset="0"/>
                        <a:ea typeface="Times New Roman" charset="0"/>
                        <a:cs typeface="Times New Roman" charset="0"/>
                      </a:rPr>
                      <m:t>𝜆</m:t>
                    </m:r>
                    <m:r>
                      <a:rPr lang="en-US" sz="2600" i="1">
                        <a:latin typeface="Cambria Math" charset="0"/>
                        <a:ea typeface="Times New Roman" charset="0"/>
                        <a:cs typeface="Times New Roman" charset="0"/>
                      </a:rPr>
                      <m:t> </m:t>
                    </m:r>
                  </m:oMath>
                </a14:m>
                <a:r>
                  <a:rPr lang="en-US" sz="2600" dirty="0" smtClean="0">
                    <a:latin typeface="Times New Roman" charset="0"/>
                    <a:ea typeface="Times New Roman" charset="0"/>
                    <a:cs typeface="Times New Roman" charset="0"/>
                  </a:rPr>
                  <a:t>and mean equal to the actual maturity T :   </a:t>
                </a:r>
              </a:p>
              <a:p>
                <a:pPr marL="0" indent="0">
                  <a:lnSpc>
                    <a:spcPct val="100000"/>
                  </a:lnSpc>
                  <a:buNone/>
                </a:pPr>
                <a:r>
                  <a:rPr lang="en-US" sz="2600" dirty="0" smtClean="0">
                    <a:latin typeface="Times New Roman" charset="0"/>
                    <a:ea typeface="Times New Roman" charset="0"/>
                    <a:cs typeface="Times New Roman" charset="0"/>
                  </a:rPr>
                  <a:t>                </a:t>
                </a:r>
              </a:p>
              <a:p>
                <a:pPr marL="0" indent="0">
                  <a:lnSpc>
                    <a:spcPct val="100000"/>
                  </a:lnSpc>
                  <a:buNone/>
                </a:pPr>
                <a:r>
                  <a:rPr lang="en-US" sz="2600" dirty="0" smtClean="0">
                    <a:latin typeface="Times New Roman" charset="0"/>
                    <a:ea typeface="Times New Roman" charset="0"/>
                    <a:cs typeface="Times New Roman" charset="0"/>
                  </a:rPr>
                  <a:t>   </a:t>
                </a:r>
                <a:r>
                  <a:rPr lang="en-US" sz="2600" dirty="0" err="1" smtClean="0">
                    <a:latin typeface="Times New Roman" charset="0"/>
                    <a:ea typeface="Times New Roman" charset="0"/>
                    <a:cs typeface="Times New Roman" charset="0"/>
                  </a:rPr>
                  <a:t>Prob</a:t>
                </a:r>
                <a:r>
                  <a:rPr lang="en-US" sz="2600" dirty="0" smtClean="0">
                    <a:latin typeface="Times New Roman" charset="0"/>
                    <a:ea typeface="Times New Roman" charset="0"/>
                    <a:cs typeface="Times New Roman" charset="0"/>
                  </a:rPr>
                  <a:t>{</a:t>
                </a:r>
                <a14:m>
                  <m:oMath xmlns:m="http://schemas.openxmlformats.org/officeDocument/2006/math">
                    <m:r>
                      <a:rPr lang="en-US" sz="2600" i="1" smtClean="0">
                        <a:latin typeface="Cambria Math" charset="0"/>
                        <a:ea typeface="Times New Roman" charset="0"/>
                        <a:cs typeface="Times New Roman" charset="0"/>
                      </a:rPr>
                      <m:t>𝜏</m:t>
                    </m:r>
                    <m:r>
                      <a:rPr lang="en-US" sz="2600" i="1" smtClean="0">
                        <a:latin typeface="Cambria Math" charset="0"/>
                        <a:ea typeface="Times New Roman" charset="0"/>
                        <a:cs typeface="Times New Roman" charset="0"/>
                      </a:rPr>
                      <m:t>∈</m:t>
                    </m:r>
                    <m:r>
                      <a:rPr lang="en-US" sz="2600" b="0" i="1" smtClean="0">
                        <a:latin typeface="Cambria Math" charset="0"/>
                        <a:ea typeface="Times New Roman" charset="0"/>
                        <a:cs typeface="Times New Roman" charset="0"/>
                      </a:rPr>
                      <m:t>𝑑</m:t>
                    </m:r>
                    <m:r>
                      <a:rPr lang="en-US" sz="2600" i="1">
                        <a:latin typeface="Cambria Math" charset="0"/>
                        <a:ea typeface="Times New Roman" charset="0"/>
                        <a:cs typeface="Times New Roman" charset="0"/>
                      </a:rPr>
                      <m:t>𝜏</m:t>
                    </m:r>
                  </m:oMath>
                </a14:m>
                <a:r>
                  <a:rPr lang="en-US" sz="2600" dirty="0" smtClean="0">
                    <a:latin typeface="Times New Roman" charset="0"/>
                    <a:ea typeface="Times New Roman" charset="0"/>
                    <a:cs typeface="Times New Roman" charset="0"/>
                  </a:rPr>
                  <a:t>} = </a:t>
                </a:r>
                <a14:m>
                  <m:oMath xmlns:m="http://schemas.openxmlformats.org/officeDocument/2006/math">
                    <m:r>
                      <a:rPr lang="en-US" sz="2600" i="1" smtClean="0">
                        <a:latin typeface="Cambria Math" charset="0"/>
                        <a:ea typeface="Times New Roman" charset="0"/>
                        <a:cs typeface="Times New Roman" charset="0"/>
                      </a:rPr>
                      <m:t>𝜆</m:t>
                    </m:r>
                    <m:sSup>
                      <m:sSupPr>
                        <m:ctrlPr>
                          <a:rPr lang="en-US" sz="2600" i="1" smtClean="0">
                            <a:latin typeface="Cambria Math" charset="0"/>
                            <a:ea typeface="Times New Roman" charset="0"/>
                            <a:cs typeface="Times New Roman" charset="0"/>
                          </a:rPr>
                        </m:ctrlPr>
                      </m:sSupPr>
                      <m:e>
                        <m:r>
                          <a:rPr lang="en-US" sz="2600" i="1" smtClean="0">
                            <a:latin typeface="Cambria Math" charset="0"/>
                            <a:ea typeface="Times New Roman" charset="0"/>
                            <a:cs typeface="Times New Roman" charset="0"/>
                          </a:rPr>
                          <m:t>ℯ</m:t>
                        </m:r>
                      </m:e>
                      <m:sup>
                        <m:r>
                          <a:rPr lang="en-US" sz="2600" b="0" i="1" smtClean="0">
                            <a:latin typeface="Cambria Math" charset="0"/>
                            <a:ea typeface="Times New Roman" charset="0"/>
                            <a:cs typeface="Times New Roman" charset="0"/>
                          </a:rPr>
                          <m:t>−</m:t>
                        </m:r>
                        <m:r>
                          <a:rPr lang="en-US" sz="2600" i="1">
                            <a:latin typeface="Cambria Math" charset="0"/>
                            <a:ea typeface="Times New Roman" charset="0"/>
                            <a:cs typeface="Times New Roman" charset="0"/>
                          </a:rPr>
                          <m:t>𝜆</m:t>
                        </m:r>
                        <m:r>
                          <a:rPr lang="en-US" sz="2600" b="0" i="1" smtClean="0">
                            <a:latin typeface="Cambria Math" charset="0"/>
                            <a:ea typeface="Times New Roman" charset="0"/>
                            <a:cs typeface="Times New Roman" charset="0"/>
                          </a:rPr>
                          <m:t>𝑡</m:t>
                        </m:r>
                      </m:sup>
                    </m:sSup>
                  </m:oMath>
                </a14:m>
                <a:r>
                  <a:rPr lang="en-US" sz="2600" dirty="0" err="1" smtClean="0">
                    <a:latin typeface="Times New Roman" charset="0"/>
                    <a:ea typeface="Times New Roman" charset="0"/>
                    <a:cs typeface="Times New Roman" charset="0"/>
                  </a:rPr>
                  <a:t>dt</a:t>
                </a:r>
                <a:r>
                  <a:rPr lang="en-US" sz="2600" dirty="0" smtClean="0">
                    <a:latin typeface="Times New Roman" charset="0"/>
                    <a:ea typeface="Times New Roman" charset="0"/>
                    <a:cs typeface="Times New Roman" charset="0"/>
                  </a:rPr>
                  <a:t>,        Where </a:t>
                </a:r>
                <a14:m>
                  <m:oMath xmlns:m="http://schemas.openxmlformats.org/officeDocument/2006/math">
                    <m:r>
                      <a:rPr lang="en-US" sz="2600" i="1">
                        <a:latin typeface="Cambria Math" charset="0"/>
                        <a:ea typeface="Times New Roman" charset="0"/>
                        <a:cs typeface="Times New Roman" charset="0"/>
                      </a:rPr>
                      <m:t>𝜆</m:t>
                    </m:r>
                  </m:oMath>
                </a14:m>
                <a:r>
                  <a:rPr lang="en-US" sz="2600" dirty="0" smtClean="0">
                    <a:latin typeface="Times New Roman" charset="0"/>
                    <a:ea typeface="Times New Roman" charset="0"/>
                    <a:cs typeface="Times New Roman" charset="0"/>
                  </a:rPr>
                  <a:t> = </a:t>
                </a:r>
                <a14:m>
                  <m:oMath xmlns:m="http://schemas.openxmlformats.org/officeDocument/2006/math">
                    <m:f>
                      <m:fPr>
                        <m:ctrlPr>
                          <a:rPr lang="mr-IN" sz="2600" i="1" dirty="0" smtClean="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1</m:t>
                        </m:r>
                      </m:num>
                      <m:den>
                        <m:r>
                          <a:rPr lang="en-US" sz="2600" b="0" i="1" dirty="0" smtClean="0">
                            <a:latin typeface="Cambria Math" charset="0"/>
                            <a:ea typeface="Times New Roman" charset="0"/>
                            <a:cs typeface="Times New Roman" charset="0"/>
                          </a:rPr>
                          <m:t>𝑇</m:t>
                        </m:r>
                      </m:den>
                    </m:f>
                    <m:r>
                      <a:rPr lang="en-US" sz="2600" b="0" i="0" dirty="0" smtClean="0">
                        <a:latin typeface="Cambria Math" charset="0"/>
                        <a:ea typeface="Times New Roman" charset="0"/>
                        <a:cs typeface="Times New Roman" charset="0"/>
                      </a:rPr>
                      <m:t> (</m:t>
                    </m:r>
                    <m:r>
                      <m:rPr>
                        <m:sty m:val="p"/>
                      </m:rPr>
                      <a:rPr lang="en-US" sz="2600" b="0" i="0" smtClean="0">
                        <a:latin typeface="Cambria Math" charset="0"/>
                        <a:ea typeface="Times New Roman" charset="0"/>
                        <a:cs typeface="Times New Roman" charset="0"/>
                      </a:rPr>
                      <m:t>the</m:t>
                    </m:r>
                    <m:r>
                      <a:rPr lang="en-US" sz="2600" b="0" i="0" smtClean="0">
                        <a:latin typeface="Cambria Math" charset="0"/>
                        <a:ea typeface="Times New Roman" charset="0"/>
                        <a:cs typeface="Times New Roman" charset="0"/>
                      </a:rPr>
                      <m:t> </m:t>
                    </m:r>
                    <m:r>
                      <m:rPr>
                        <m:sty m:val="p"/>
                      </m:rPr>
                      <a:rPr lang="en-US" sz="2600" b="0" i="0" smtClean="0">
                        <a:latin typeface="Cambria Math" charset="0"/>
                        <a:ea typeface="Times New Roman" charset="0"/>
                        <a:cs typeface="Times New Roman" charset="0"/>
                      </a:rPr>
                      <m:t>mean</m:t>
                    </m:r>
                    <m:r>
                      <a:rPr lang="en-US" sz="2600" b="0" i="0" smtClean="0">
                        <a:latin typeface="Cambria Math" charset="0"/>
                        <a:ea typeface="Times New Roman" charset="0"/>
                        <a:cs typeface="Times New Roman" charset="0"/>
                      </a:rPr>
                      <m:t> </m:t>
                    </m:r>
                    <m:r>
                      <m:rPr>
                        <m:sty m:val="p"/>
                      </m:rPr>
                      <a:rPr lang="en-US" sz="2600" b="0" i="0" smtClean="0">
                        <a:latin typeface="Cambria Math" charset="0"/>
                        <a:ea typeface="Times New Roman" charset="0"/>
                        <a:cs typeface="Times New Roman" charset="0"/>
                      </a:rPr>
                      <m:t>of</m:t>
                    </m:r>
                    <m:r>
                      <a:rPr lang="en-US" sz="2600" b="0" i="1" smtClean="0">
                        <a:latin typeface="Cambria Math" charset="0"/>
                        <a:ea typeface="Times New Roman" charset="0"/>
                        <a:cs typeface="Times New Roman" charset="0"/>
                      </a:rPr>
                      <m:t> </m:t>
                    </m:r>
                    <m:r>
                      <a:rPr lang="en-US" sz="2600" i="1">
                        <a:latin typeface="Cambria Math" charset="0"/>
                        <a:ea typeface="Times New Roman" charset="0"/>
                        <a:cs typeface="Times New Roman" charset="0"/>
                      </a:rPr>
                      <m:t>𝜏</m:t>
                    </m:r>
                    <m:r>
                      <a:rPr lang="en-US" sz="2600" b="0" i="0" smtClean="0">
                        <a:latin typeface="Cambria Math" charset="0"/>
                        <a:ea typeface="Times New Roman" charset="0"/>
                        <a:cs typeface="Times New Roman" charset="0"/>
                      </a:rPr>
                      <m:t> </m:t>
                    </m:r>
                    <m:r>
                      <m:rPr>
                        <m:sty m:val="p"/>
                      </m:rPr>
                      <a:rPr lang="en-US" sz="2600">
                        <a:latin typeface="Cambria Math" charset="0"/>
                        <a:ea typeface="Times New Roman" charset="0"/>
                        <a:cs typeface="Times New Roman" charset="0"/>
                      </a:rPr>
                      <m:t>is</m:t>
                    </m:r>
                    <m:r>
                      <a:rPr lang="en-US" sz="2600">
                        <a:latin typeface="Cambria Math" charset="0"/>
                        <a:ea typeface="Times New Roman" charset="0"/>
                        <a:cs typeface="Times New Roman" charset="0"/>
                      </a:rPr>
                      <m:t> </m:t>
                    </m:r>
                    <m:r>
                      <m:rPr>
                        <m:sty m:val="p"/>
                      </m:rPr>
                      <a:rPr lang="en-US" sz="2600">
                        <a:latin typeface="Cambria Math" charset="0"/>
                        <a:ea typeface="Times New Roman" charset="0"/>
                        <a:cs typeface="Times New Roman" charset="0"/>
                      </a:rPr>
                      <m:t>the</m:t>
                    </m:r>
                    <m:r>
                      <a:rPr lang="en-US" sz="2600">
                        <a:latin typeface="Cambria Math" charset="0"/>
                        <a:ea typeface="Times New Roman" charset="0"/>
                        <a:cs typeface="Times New Roman" charset="0"/>
                      </a:rPr>
                      <m:t> </m:t>
                    </m:r>
                    <m:r>
                      <m:rPr>
                        <m:sty m:val="p"/>
                      </m:rPr>
                      <a:rPr lang="en-US" sz="2600">
                        <a:latin typeface="Cambria Math" charset="0"/>
                        <a:ea typeface="Times New Roman" charset="0"/>
                        <a:cs typeface="Times New Roman" charset="0"/>
                      </a:rPr>
                      <m:t>reciprocal</m:t>
                    </m:r>
                    <m:r>
                      <a:rPr lang="en-US" sz="2600">
                        <a:latin typeface="Cambria Math" charset="0"/>
                        <a:ea typeface="Times New Roman" charset="0"/>
                        <a:cs typeface="Times New Roman" charset="0"/>
                      </a:rPr>
                      <m:t> </m:t>
                    </m:r>
                    <m:r>
                      <m:rPr>
                        <m:sty m:val="p"/>
                      </m:rPr>
                      <a:rPr lang="en-US" sz="2600">
                        <a:latin typeface="Cambria Math" charset="0"/>
                        <a:ea typeface="Times New Roman" charset="0"/>
                        <a:cs typeface="Times New Roman" charset="0"/>
                      </a:rPr>
                      <m:t>of</m:t>
                    </m:r>
                    <m:r>
                      <a:rPr lang="en-US" sz="2600" b="0" i="1" smtClean="0">
                        <a:latin typeface="Cambria Math" charset="0"/>
                        <a:ea typeface="Times New Roman" charset="0"/>
                        <a:cs typeface="Times New Roman" charset="0"/>
                      </a:rPr>
                      <m:t> </m:t>
                    </m:r>
                    <m:r>
                      <a:rPr lang="en-US" sz="2600" i="1">
                        <a:latin typeface="Cambria Math" charset="0"/>
                        <a:ea typeface="Times New Roman" charset="0"/>
                        <a:cs typeface="Times New Roman" charset="0"/>
                      </a:rPr>
                      <m:t>𝜆</m:t>
                    </m:r>
                    <m:r>
                      <a:rPr lang="en-US" sz="2600" b="0" i="1" smtClean="0">
                        <a:latin typeface="Cambria Math" charset="0"/>
                        <a:ea typeface="Times New Roman" charset="0"/>
                        <a:cs typeface="Times New Roman" charset="0"/>
                      </a:rPr>
                      <m:t>)</m:t>
                    </m:r>
                    <m:r>
                      <a:rPr lang="en-US" sz="2600" b="0" i="0" dirty="0" smtClean="0">
                        <a:latin typeface="Cambria Math" charset="0"/>
                        <a:ea typeface="Times New Roman" charset="0"/>
                        <a:cs typeface="Times New Roman" charset="0"/>
                      </a:rPr>
                      <m:t>.</m:t>
                    </m:r>
                  </m:oMath>
                </a14:m>
                <a:endParaRPr lang="en-US" sz="2600" b="0" dirty="0" smtClean="0">
                  <a:latin typeface="Times New Roman" charset="0"/>
                  <a:ea typeface="Times New Roman" charset="0"/>
                  <a:cs typeface="Times New Roman" charset="0"/>
                </a:endParaRPr>
              </a:p>
              <a:p>
                <a:pPr>
                  <a:lnSpc>
                    <a:spcPct val="100000"/>
                  </a:lnSpc>
                </a:pPr>
                <a:endParaRPr lang="en-US" sz="2600" dirty="0" smtClean="0">
                  <a:latin typeface="Times New Roman" charset="0"/>
                  <a:ea typeface="Times New Roman" charset="0"/>
                  <a:cs typeface="Times New Roman" charset="0"/>
                </a:endParaRPr>
              </a:p>
              <a:p>
                <a:pPr>
                  <a:lnSpc>
                    <a:spcPct val="100000"/>
                  </a:lnSpc>
                </a:pPr>
                <a:r>
                  <a:rPr lang="en-US" sz="2600" dirty="0" smtClean="0">
                    <a:latin typeface="Times New Roman" charset="0"/>
                    <a:ea typeface="Times New Roman" charset="0"/>
                    <a:cs typeface="Times New Roman" charset="0"/>
                  </a:rPr>
                  <a:t>In </a:t>
                </a:r>
                <a:r>
                  <a:rPr lang="en-US" sz="2600" dirty="0">
                    <a:latin typeface="Times New Roman" charset="0"/>
                    <a:ea typeface="Times New Roman" charset="0"/>
                    <a:cs typeface="Times New Roman" charset="0"/>
                  </a:rPr>
                  <a:t>effect, the Canadian put can be exercised at any time up to and including the first jump time of a Poisson process. </a:t>
                </a:r>
                <a:endParaRPr lang="en-US" sz="2600" dirty="0" smtClean="0">
                  <a:latin typeface="Times New Roman" charset="0"/>
                  <a:ea typeface="Times New Roman" charset="0"/>
                  <a:cs typeface="Times New Roman" charset="0"/>
                </a:endParaRPr>
              </a:p>
              <a:p>
                <a:pPr>
                  <a:lnSpc>
                    <a:spcPct val="100000"/>
                  </a:lnSpc>
                </a:pPr>
                <a:endParaRPr lang="en-US" sz="2600" dirty="0" smtClean="0">
                  <a:latin typeface="Times New Roman" charset="0"/>
                  <a:ea typeface="Times New Roman" charset="0"/>
                  <a:cs typeface="Times New Roman" charset="0"/>
                </a:endParaRPr>
              </a:p>
              <a:p>
                <a:pPr>
                  <a:lnSpc>
                    <a:spcPct val="100000"/>
                  </a:lnSpc>
                </a:pPr>
                <a:r>
                  <a:rPr lang="en-US" sz="2600" dirty="0">
                    <a:latin typeface="Times New Roman" charset="0"/>
                    <a:ea typeface="Times New Roman" charset="0"/>
                    <a:cs typeface="Times New Roman" charset="0"/>
                  </a:rPr>
                  <a:t>Because of the memoryless property of the exponential distribution, the exercise boundary of a Canadian put is completely flat! </a:t>
                </a:r>
                <a:endParaRPr lang="en-US" sz="2600" dirty="0" smtClean="0">
                  <a:latin typeface="Times New Roman" charset="0"/>
                  <a:ea typeface="Times New Roman" charset="0"/>
                  <a:cs typeface="Times New Roman" charset="0"/>
                </a:endParaRPr>
              </a:p>
              <a:p>
                <a:pPr>
                  <a:lnSpc>
                    <a:spcPct val="100000"/>
                  </a:lnSpc>
                </a:pPr>
                <a:endParaRPr lang="en-US" sz="2600" dirty="0">
                  <a:latin typeface="Times New Roman" charset="0"/>
                  <a:ea typeface="Times New Roman" charset="0"/>
                  <a:cs typeface="Times New Roman" charset="0"/>
                </a:endParaRPr>
              </a:p>
              <a:p>
                <a:endParaRPr lang="en-US" sz="2600"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57199"/>
                <a:ext cx="10515600" cy="5781547"/>
              </a:xfrm>
              <a:blipFill rotWithShape="0">
                <a:blip r:embed="rId2"/>
                <a:stretch>
                  <a:fillRect l="-1043" t="-1582" b="-5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16</a:t>
            </a:fld>
            <a:endParaRPr lang="en-US"/>
          </a:p>
        </p:txBody>
      </p:sp>
    </p:spTree>
    <p:extLst>
      <p:ext uri="{BB962C8B-B14F-4D97-AF65-F5344CB8AC3E}">
        <p14:creationId xmlns:p14="http://schemas.microsoft.com/office/powerpoint/2010/main" val="90551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638" y="194534"/>
            <a:ext cx="10515600" cy="1373530"/>
          </a:xfrm>
        </p:spPr>
        <p:txBody>
          <a:bodyPr/>
          <a:lstStyle/>
          <a:p>
            <a:pPr>
              <a:lnSpc>
                <a:spcPct val="100000"/>
              </a:lnSpc>
            </a:pPr>
            <a:r>
              <a:rPr lang="en-US" sz="2400" dirty="0" smtClean="0">
                <a:latin typeface="Times New Roman" charset="0"/>
                <a:ea typeface="Times New Roman" charset="0"/>
                <a:cs typeface="Times New Roman" charset="0"/>
              </a:rPr>
              <a:t>Figure 3, graph </a:t>
            </a:r>
            <a:r>
              <a:rPr lang="en-US" sz="2400" dirty="0">
                <a:latin typeface="Times New Roman" charset="0"/>
                <a:ea typeface="Times New Roman" charset="0"/>
                <a:cs typeface="Times New Roman" charset="0"/>
              </a:rPr>
              <a:t>of the optimal flat exercise boundary S Canadian put with a mean maturity of one year. The graph reflects a realized maturity of 1.23 years, at which time the Canadian option value jumps down to intrinsic value (K − S)+. </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141" y="1568064"/>
            <a:ext cx="6351373" cy="4918648"/>
          </a:xfrm>
          <a:prstGeom prst="rect">
            <a:avLst/>
          </a:prstGeom>
        </p:spPr>
      </p:pic>
    </p:spTree>
    <p:extLst>
      <p:ext uri="{BB962C8B-B14F-4D97-AF65-F5344CB8AC3E}">
        <p14:creationId xmlns:p14="http://schemas.microsoft.com/office/powerpoint/2010/main" val="45512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321276"/>
                <a:ext cx="10515600" cy="5855687"/>
              </a:xfrm>
            </p:spPr>
            <p:txBody>
              <a:bodyPr>
                <a:normAutofit lnSpcReduction="10000"/>
              </a:bodyPr>
              <a:lstStyle/>
              <a:p>
                <a:pPr>
                  <a:lnSpc>
                    <a:spcPct val="110000"/>
                  </a:lnSpc>
                </a:pPr>
                <a:r>
                  <a:rPr lang="en-US" sz="2100" dirty="0" smtClean="0">
                    <a:latin typeface="Times New Roman" charset="0"/>
                    <a:ea typeface="Times New Roman" charset="0"/>
                    <a:cs typeface="Times New Roman" charset="0"/>
                  </a:rPr>
                  <a:t>Risk associated with the randomness of maturity can be diversified away by holding a large portfolio of Canadian option on different stocks. Tus, the Canadian Put value can be calculated in “</a:t>
                </a:r>
                <a:r>
                  <a:rPr lang="en-US" sz="2100" i="1" dirty="0" smtClean="0">
                    <a:latin typeface="Times New Roman" charset="0"/>
                    <a:ea typeface="Times New Roman" charset="0"/>
                    <a:cs typeface="Times New Roman" charset="0"/>
                  </a:rPr>
                  <a:t>risk-neutral” </a:t>
                </a:r>
                <a:r>
                  <a:rPr lang="en-US" sz="2100" dirty="0" smtClean="0">
                    <a:latin typeface="Times New Roman" charset="0"/>
                    <a:ea typeface="Times New Roman" charset="0"/>
                    <a:cs typeface="Times New Roman" charset="0"/>
                  </a:rPr>
                  <a:t>fashion.</a:t>
                </a:r>
              </a:p>
              <a:p>
                <a:pPr>
                  <a:lnSpc>
                    <a:spcPct val="110000"/>
                  </a:lnSpc>
                </a:pPr>
                <a:endParaRPr lang="en-US" sz="2100" dirty="0" smtClean="0">
                  <a:latin typeface="Times New Roman" charset="0"/>
                  <a:ea typeface="Times New Roman" charset="0"/>
                  <a:cs typeface="Times New Roman" charset="0"/>
                </a:endParaRPr>
              </a:p>
              <a:p>
                <a:pPr>
                  <a:lnSpc>
                    <a:spcPct val="110000"/>
                  </a:lnSpc>
                </a:pPr>
                <a:r>
                  <a:rPr lang="en-US" sz="2100" dirty="0" smtClean="0">
                    <a:latin typeface="Times New Roman" charset="0"/>
                    <a:ea typeface="Times New Roman" charset="0"/>
                    <a:cs typeface="Times New Roman" charset="0"/>
                  </a:rPr>
                  <a:t>The analog to Optimum Stopping problem for Canadian Option:</a:t>
                </a:r>
                <a:endParaRPr lang="en-US" sz="2100" i="1" dirty="0" smtClean="0">
                  <a:latin typeface="Times New Roman" charset="0"/>
                  <a:ea typeface="Times New Roman" charset="0"/>
                  <a:cs typeface="Times New Roman" charset="0"/>
                </a:endParaRPr>
              </a:p>
              <a:p>
                <a:pPr marL="0" indent="0" algn="ctr">
                  <a:lnSpc>
                    <a:spcPct val="110000"/>
                  </a:lnSpc>
                  <a:buNone/>
                </a:pPr>
                <a:r>
                  <a:rPr lang="en-US" sz="2100" dirty="0" smtClean="0">
                    <a:ea typeface="Times New Roman" charset="0"/>
                    <a:cs typeface="Times New Roman" charset="0"/>
                  </a:rPr>
                  <a:t>     </a:t>
                </a:r>
                <a14:m>
                  <m:oMath xmlns:m="http://schemas.openxmlformats.org/officeDocument/2006/math">
                    <m:sSup>
                      <m:sSupPr>
                        <m:ctrlPr>
                          <a:rPr lang="en-US" sz="2100" i="1" smtClean="0">
                            <a:latin typeface="Cambria Math" charset="0"/>
                            <a:ea typeface="Times New Roman" charset="0"/>
                            <a:cs typeface="Times New Roman" charset="0"/>
                          </a:rPr>
                        </m:ctrlPr>
                      </m:sSupPr>
                      <m:e>
                        <m:r>
                          <a:rPr lang="en-US" sz="2100" b="0" i="1" smtClean="0">
                            <a:latin typeface="Cambria Math" charset="0"/>
                            <a:ea typeface="Times New Roman" charset="0"/>
                            <a:cs typeface="Times New Roman" charset="0"/>
                          </a:rPr>
                          <m:t>𝑃</m:t>
                        </m:r>
                      </m:e>
                      <m:sup>
                        <m:r>
                          <a:rPr lang="en-US" sz="2100" b="0" i="1" smtClean="0">
                            <a:latin typeface="Cambria Math" charset="0"/>
                            <a:ea typeface="Times New Roman" charset="0"/>
                            <a:cs typeface="Times New Roman" charset="0"/>
                          </a:rPr>
                          <m:t>(1)</m:t>
                        </m:r>
                      </m:sup>
                    </m:sSup>
                    <m:d>
                      <m:dPr>
                        <m:ctrlPr>
                          <a:rPr lang="en-US" sz="2100" b="0" i="1" smtClean="0">
                            <a:latin typeface="Cambria Math" charset="0"/>
                            <a:ea typeface="Times New Roman" charset="0"/>
                            <a:cs typeface="Times New Roman" charset="0"/>
                          </a:rPr>
                        </m:ctrlPr>
                      </m:dPr>
                      <m:e>
                        <m:r>
                          <a:rPr lang="en-US" sz="2100" b="0" i="1" smtClean="0">
                            <a:latin typeface="Cambria Math" charset="0"/>
                            <a:ea typeface="Times New Roman" charset="0"/>
                            <a:cs typeface="Times New Roman" charset="0"/>
                          </a:rPr>
                          <m:t>𝑆</m:t>
                        </m:r>
                      </m:e>
                    </m:d>
                    <m:r>
                      <a:rPr lang="en-US" sz="2100" b="0" i="1" smtClean="0">
                        <a:latin typeface="Cambria Math" charset="0"/>
                        <a:ea typeface="Times New Roman" charset="0"/>
                        <a:cs typeface="Times New Roman" charset="0"/>
                      </a:rPr>
                      <m:t>=</m:t>
                    </m:r>
                    <m:sPre>
                      <m:sPrePr>
                        <m:ctrlPr>
                          <a:rPr lang="mr-IN" sz="2100" b="0" i="1" smtClean="0">
                            <a:latin typeface="Cambria Math" charset="0"/>
                            <a:ea typeface="Times New Roman" charset="0"/>
                            <a:cs typeface="Times New Roman" charset="0"/>
                          </a:rPr>
                        </m:ctrlPr>
                      </m:sPrePr>
                      <m:sub>
                        <m:r>
                          <a:rPr lang="en-US" sz="2100" b="0" i="1" smtClean="0">
                            <a:latin typeface="Cambria Math" charset="0"/>
                            <a:ea typeface="Times New Roman" charset="0"/>
                            <a:cs typeface="Times New Roman" charset="0"/>
                          </a:rPr>
                          <m:t>𝐵</m:t>
                        </m:r>
                      </m:sub>
                      <m:sup>
                        <m:r>
                          <a:rPr lang="en-US" sz="2100" b="0" i="1" smtClean="0">
                            <a:latin typeface="Cambria Math" charset="0"/>
                            <a:ea typeface="Times New Roman" charset="0"/>
                            <a:cs typeface="Times New Roman" charset="0"/>
                          </a:rPr>
                          <m:t>𝑠𝑢𝑝</m:t>
                        </m:r>
                      </m:sup>
                      <m:e>
                        <m:r>
                          <a:rPr lang="en-US" sz="2100" b="0" i="1" smtClean="0">
                            <a:latin typeface="Cambria Math" charset="0"/>
                            <a:ea typeface="Times New Roman" charset="0"/>
                            <a:cs typeface="Times New Roman" charset="0"/>
                          </a:rPr>
                          <m:t> </m:t>
                        </m:r>
                        <m:sSub>
                          <m:sSubPr>
                            <m:ctrlPr>
                              <a:rPr lang="en-US" sz="2100" b="0" i="1" smtClean="0">
                                <a:latin typeface="Cambria Math" charset="0"/>
                                <a:ea typeface="Times New Roman" charset="0"/>
                                <a:cs typeface="Times New Roman" charset="0"/>
                              </a:rPr>
                            </m:ctrlPr>
                          </m:sSubPr>
                          <m:e>
                            <m:r>
                              <a:rPr lang="en-US" sz="2100" b="0" i="1" smtClean="0">
                                <a:latin typeface="Cambria Math" charset="0"/>
                                <a:ea typeface="Times New Roman" charset="0"/>
                                <a:cs typeface="Times New Roman" charset="0"/>
                              </a:rPr>
                              <m:t>𝐸</m:t>
                            </m:r>
                          </m:e>
                          <m:sub>
                            <m:r>
                              <a:rPr lang="en-US" sz="2100" b="0" i="1" smtClean="0">
                                <a:latin typeface="Cambria Math" charset="0"/>
                                <a:ea typeface="Times New Roman" charset="0"/>
                                <a:cs typeface="Times New Roman" charset="0"/>
                              </a:rPr>
                              <m:t>0,</m:t>
                            </m:r>
                            <m:r>
                              <a:rPr lang="en-US" sz="2100" b="0" i="1" smtClean="0">
                                <a:latin typeface="Cambria Math" charset="0"/>
                                <a:ea typeface="Times New Roman" charset="0"/>
                                <a:cs typeface="Times New Roman" charset="0"/>
                              </a:rPr>
                              <m:t>𝑆</m:t>
                            </m:r>
                          </m:sub>
                        </m:sSub>
                        <m:r>
                          <a:rPr lang="en-US" sz="2100" b="0" i="1" smtClean="0">
                            <a:latin typeface="Cambria Math" charset="0"/>
                            <a:ea typeface="Times New Roman" charset="0"/>
                            <a:cs typeface="Times New Roman" charset="0"/>
                          </a:rPr>
                          <m:t>{</m:t>
                        </m:r>
                        <m:sSup>
                          <m:sSupPr>
                            <m:ctrlPr>
                              <a:rPr lang="en-US" sz="2100" b="0" i="1" smtClean="0">
                                <a:latin typeface="Cambria Math" charset="0"/>
                                <a:ea typeface="Times New Roman" charset="0"/>
                                <a:cs typeface="Times New Roman" charset="0"/>
                              </a:rPr>
                            </m:ctrlPr>
                          </m:sSupPr>
                          <m:e>
                            <m:r>
                              <a:rPr lang="en-US" sz="2100" b="0" i="1" smtClean="0">
                                <a:latin typeface="Cambria Math" charset="0"/>
                                <a:ea typeface="Times New Roman" charset="0"/>
                                <a:cs typeface="Times New Roman" charset="0"/>
                              </a:rPr>
                              <m:t>ℯ</m:t>
                            </m:r>
                          </m:e>
                          <m:sup>
                            <m:r>
                              <a:rPr lang="en-US" sz="2100" b="0" i="1" smtClean="0">
                                <a:latin typeface="Cambria Math" charset="0"/>
                                <a:ea typeface="Times New Roman" charset="0"/>
                                <a:cs typeface="Times New Roman" charset="0"/>
                              </a:rPr>
                              <m:t>−</m:t>
                            </m:r>
                            <m:r>
                              <a:rPr lang="en-US" sz="2100" b="0" i="1" smtClean="0">
                                <a:latin typeface="Cambria Math" charset="0"/>
                                <a:ea typeface="Times New Roman" charset="0"/>
                                <a:cs typeface="Times New Roman" charset="0"/>
                              </a:rPr>
                              <m:t>𝑟</m:t>
                            </m:r>
                            <m:r>
                              <a:rPr lang="en-US" sz="2100" b="0" i="1" smtClean="0">
                                <a:latin typeface="Cambria Math" charset="0"/>
                                <a:ea typeface="Times New Roman" charset="0"/>
                                <a:cs typeface="Times New Roman" charset="0"/>
                              </a:rPr>
                              <m:t>(</m:t>
                            </m:r>
                            <m:sSub>
                              <m:sSubPr>
                                <m:ctrlPr>
                                  <a:rPr lang="en-US" sz="2100" i="1">
                                    <a:latin typeface="Cambria Math" charset="0"/>
                                    <a:ea typeface="Times New Roman" charset="0"/>
                                    <a:cs typeface="Times New Roman" charset="0"/>
                                  </a:rPr>
                                </m:ctrlPr>
                              </m:sSubPr>
                              <m:e>
                                <m:r>
                                  <a:rPr lang="en-US" sz="2100" i="1">
                                    <a:latin typeface="Cambria Math" charset="0"/>
                                    <a:ea typeface="Times New Roman" charset="0"/>
                                    <a:cs typeface="Times New Roman" charset="0"/>
                                  </a:rPr>
                                  <m:t>𝜏</m:t>
                                </m:r>
                              </m:e>
                              <m:sub>
                                <m:r>
                                  <a:rPr lang="en-US" sz="2100" i="1">
                                    <a:latin typeface="Cambria Math" charset="0"/>
                                    <a:ea typeface="Times New Roman" charset="0"/>
                                    <a:cs typeface="Times New Roman" charset="0"/>
                                  </a:rPr>
                                  <m:t>𝐵</m:t>
                                </m:r>
                              </m:sub>
                            </m:sSub>
                            <m:r>
                              <a:rPr lang="en-US" sz="2100" i="1" smtClean="0">
                                <a:latin typeface="Cambria Math" charset="0"/>
                                <a:ea typeface="Times New Roman" charset="0"/>
                                <a:cs typeface="Times New Roman" charset="0"/>
                              </a:rPr>
                              <m:t>⋀</m:t>
                            </m:r>
                            <m:r>
                              <a:rPr lang="en-US" sz="2100" i="1">
                                <a:latin typeface="Cambria Math" charset="0"/>
                                <a:ea typeface="Times New Roman" charset="0"/>
                                <a:cs typeface="Times New Roman" charset="0"/>
                              </a:rPr>
                              <m:t>𝜏</m:t>
                            </m:r>
                            <m:r>
                              <a:rPr lang="en-US" sz="2100" b="0" i="1" smtClean="0">
                                <a:latin typeface="Cambria Math" charset="0"/>
                                <a:ea typeface="Times New Roman" charset="0"/>
                                <a:cs typeface="Times New Roman" charset="0"/>
                              </a:rPr>
                              <m:t>)</m:t>
                            </m:r>
                          </m:sup>
                        </m:sSup>
                        <m:d>
                          <m:dPr>
                            <m:begChr m:val="["/>
                            <m:endChr m:val="}"/>
                            <m:ctrlPr>
                              <a:rPr lang="en-US" sz="2100" b="0" i="1" smtClean="0">
                                <a:latin typeface="Cambria Math" charset="0"/>
                                <a:ea typeface="Times New Roman" charset="0"/>
                                <a:cs typeface="Times New Roman" charset="0"/>
                              </a:rPr>
                            </m:ctrlPr>
                          </m:dPr>
                          <m:e>
                            <m:r>
                              <a:rPr lang="en-US" sz="2100" b="0" i="1" smtClean="0">
                                <a:latin typeface="Cambria Math" charset="0"/>
                                <a:ea typeface="Times New Roman" charset="0"/>
                                <a:cs typeface="Times New Roman" charset="0"/>
                              </a:rPr>
                              <m:t>𝐾</m:t>
                            </m:r>
                            <m:r>
                              <a:rPr lang="en-US" sz="2100" b="0" i="1" smtClean="0">
                                <a:latin typeface="Cambria Math" charset="0"/>
                                <a:ea typeface="Times New Roman" charset="0"/>
                                <a:cs typeface="Times New Roman" charset="0"/>
                              </a:rPr>
                              <m:t> − </m:t>
                            </m:r>
                            <m:sSub>
                              <m:sSubPr>
                                <m:ctrlPr>
                                  <a:rPr lang="en-US" sz="2100" b="0" i="1" smtClean="0">
                                    <a:latin typeface="Cambria Math" charset="0"/>
                                    <a:ea typeface="Times New Roman" charset="0"/>
                                    <a:cs typeface="Times New Roman" charset="0"/>
                                  </a:rPr>
                                </m:ctrlPr>
                              </m:sSubPr>
                              <m:e>
                                <m:r>
                                  <a:rPr lang="en-US" sz="2100" b="0" i="1" smtClean="0">
                                    <a:latin typeface="Cambria Math" charset="0"/>
                                    <a:ea typeface="Times New Roman" charset="0"/>
                                    <a:cs typeface="Times New Roman" charset="0"/>
                                  </a:rPr>
                                  <m:t>𝑆</m:t>
                                </m:r>
                              </m:e>
                              <m:sub>
                                <m:sSub>
                                  <m:sSubPr>
                                    <m:ctrlPr>
                                      <a:rPr lang="en-US" sz="2100" i="1">
                                        <a:latin typeface="Cambria Math" charset="0"/>
                                        <a:ea typeface="Times New Roman" charset="0"/>
                                        <a:cs typeface="Times New Roman" charset="0"/>
                                      </a:rPr>
                                    </m:ctrlPr>
                                  </m:sSubPr>
                                  <m:e>
                                    <m:r>
                                      <a:rPr lang="en-US" sz="2100" i="1">
                                        <a:latin typeface="Cambria Math" charset="0"/>
                                        <a:ea typeface="Times New Roman" charset="0"/>
                                        <a:cs typeface="Times New Roman" charset="0"/>
                                      </a:rPr>
                                      <m:t>𝜏</m:t>
                                    </m:r>
                                  </m:e>
                                  <m:sub>
                                    <m:r>
                                      <a:rPr lang="en-US" sz="2100" i="1">
                                        <a:latin typeface="Cambria Math" charset="0"/>
                                        <a:ea typeface="Times New Roman" charset="0"/>
                                        <a:cs typeface="Times New Roman" charset="0"/>
                                      </a:rPr>
                                      <m:t>𝐵</m:t>
                                    </m:r>
                                  </m:sub>
                                </m:sSub>
                                <m:r>
                                  <a:rPr lang="en-US" sz="2100" i="1">
                                    <a:latin typeface="Cambria Math" charset="0"/>
                                    <a:ea typeface="Times New Roman" charset="0"/>
                                    <a:cs typeface="Times New Roman" charset="0"/>
                                  </a:rPr>
                                  <m:t>⋀</m:t>
                                </m:r>
                                <m:r>
                                  <a:rPr lang="en-US" sz="2100" i="1">
                                    <a:latin typeface="Cambria Math" charset="0"/>
                                    <a:ea typeface="Times New Roman" charset="0"/>
                                    <a:cs typeface="Times New Roman" charset="0"/>
                                  </a:rPr>
                                  <m:t>𝜏</m:t>
                                </m:r>
                              </m:sub>
                            </m:sSub>
                            <m:sSup>
                              <m:sSupPr>
                                <m:ctrlPr>
                                  <a:rPr lang="en-US" sz="2100" b="0" i="1" smtClean="0">
                                    <a:latin typeface="Cambria Math" charset="0"/>
                                    <a:ea typeface="Times New Roman" charset="0"/>
                                    <a:cs typeface="Times New Roman" charset="0"/>
                                  </a:rPr>
                                </m:ctrlPr>
                              </m:sSupPr>
                              <m:e>
                                <m:r>
                                  <a:rPr lang="en-US" sz="2100" b="0" i="1" smtClean="0">
                                    <a:latin typeface="Cambria Math" charset="0"/>
                                    <a:ea typeface="Times New Roman" charset="0"/>
                                    <a:cs typeface="Times New Roman" charset="0"/>
                                  </a:rPr>
                                  <m:t>]</m:t>
                                </m:r>
                              </m:e>
                              <m:sup>
                                <m:r>
                                  <a:rPr lang="en-US" sz="2100" b="0" i="1" smtClean="0">
                                    <a:latin typeface="Cambria Math" charset="0"/>
                                    <a:ea typeface="Times New Roman" charset="0"/>
                                    <a:cs typeface="Times New Roman" charset="0"/>
                                  </a:rPr>
                                  <m:t>+</m:t>
                                </m:r>
                              </m:sup>
                            </m:sSup>
                          </m:e>
                        </m:d>
                        <m:r>
                          <a:rPr lang="en-US" sz="2100" b="0" i="1" smtClean="0">
                            <a:latin typeface="Cambria Math" charset="0"/>
                            <a:ea typeface="Times New Roman" charset="0"/>
                            <a:cs typeface="Times New Roman" charset="0"/>
                          </a:rPr>
                          <m:t>, </m:t>
                        </m:r>
                        <m:r>
                          <a:rPr lang="en-US" sz="2100" b="0" i="1" smtClean="0">
                            <a:latin typeface="Cambria Math" charset="0"/>
                            <a:ea typeface="Times New Roman" charset="0"/>
                            <a:cs typeface="Times New Roman" charset="0"/>
                          </a:rPr>
                          <m:t>𝑆</m:t>
                        </m:r>
                        <m:r>
                          <a:rPr lang="mr-IN" sz="2100" b="0" i="1" smtClean="0">
                            <a:latin typeface="Cambria Math" charset="0"/>
                            <a:ea typeface="Times New Roman" charset="0"/>
                            <a:cs typeface="Times New Roman" charset="0"/>
                          </a:rPr>
                          <m:t>&gt;</m:t>
                        </m:r>
                        <m:sSub>
                          <m:sSubPr>
                            <m:ctrlPr>
                              <a:rPr lang="en-US" sz="2100" b="0" i="1" smtClean="0">
                                <a:latin typeface="Cambria Math" charset="0"/>
                                <a:ea typeface="Times New Roman" charset="0"/>
                                <a:cs typeface="Times New Roman" charset="0"/>
                              </a:rPr>
                            </m:ctrlPr>
                          </m:sSubPr>
                          <m:e>
                            <m:bar>
                              <m:barPr>
                                <m:ctrlPr>
                                  <a:rPr lang="en-US" sz="2100" b="0" i="1" smtClean="0">
                                    <a:latin typeface="Cambria Math" charset="0"/>
                                    <a:ea typeface="Times New Roman" charset="0"/>
                                    <a:cs typeface="Times New Roman" charset="0"/>
                                  </a:rPr>
                                </m:ctrlPr>
                              </m:barPr>
                              <m:e>
                                <m:r>
                                  <a:rPr lang="en-US" sz="2100" b="0" i="1" smtClean="0">
                                    <a:latin typeface="Cambria Math" charset="0"/>
                                    <a:ea typeface="Times New Roman" charset="0"/>
                                    <a:cs typeface="Times New Roman" charset="0"/>
                                  </a:rPr>
                                  <m:t>𝑆</m:t>
                                </m:r>
                              </m:e>
                            </m:bar>
                          </m:e>
                          <m:sub>
                            <m:r>
                              <a:rPr lang="en-US" sz="2100" b="0" i="1" smtClean="0">
                                <a:latin typeface="Cambria Math" charset="0"/>
                                <a:ea typeface="Times New Roman" charset="0"/>
                                <a:cs typeface="Times New Roman" charset="0"/>
                              </a:rPr>
                              <m:t>1</m:t>
                            </m:r>
                          </m:sub>
                        </m:sSub>
                      </m:e>
                    </m:sPre>
                  </m:oMath>
                </a14:m>
                <a:r>
                  <a:rPr lang="en-US" sz="2100" dirty="0" smtClean="0">
                    <a:latin typeface="Times New Roman" charset="0"/>
                    <a:ea typeface="Times New Roman" charset="0"/>
                    <a:cs typeface="Times New Roman" charset="0"/>
                  </a:rPr>
                  <a:t>,        (1)</a:t>
                </a:r>
              </a:p>
              <a:p>
                <a:pPr marL="0" indent="0">
                  <a:lnSpc>
                    <a:spcPct val="110000"/>
                  </a:lnSpc>
                  <a:buNone/>
                </a:pPr>
                <a:endParaRPr lang="en-US" sz="2100" dirty="0" smtClean="0">
                  <a:latin typeface="Times New Roman" charset="0"/>
                  <a:ea typeface="Times New Roman" charset="0"/>
                  <a:cs typeface="Times New Roman" charset="0"/>
                </a:endParaRPr>
              </a:p>
              <a:p>
                <a:pPr>
                  <a:lnSpc>
                    <a:spcPct val="110000"/>
                  </a:lnSpc>
                </a:pPr>
                <a14:m>
                  <m:oMath xmlns:m="http://schemas.openxmlformats.org/officeDocument/2006/math">
                    <m:sSub>
                      <m:sSubPr>
                        <m:ctrlPr>
                          <a:rPr lang="en-US" sz="2100" i="1">
                            <a:latin typeface="Cambria Math" charset="0"/>
                            <a:ea typeface="Times New Roman" charset="0"/>
                            <a:cs typeface="Times New Roman" charset="0"/>
                          </a:rPr>
                        </m:ctrlPr>
                      </m:sSubPr>
                      <m:e>
                        <m:bar>
                          <m:barPr>
                            <m:ctrlPr>
                              <a:rPr lang="en-US" sz="2100" i="1">
                                <a:latin typeface="Cambria Math" charset="0"/>
                                <a:ea typeface="Times New Roman" charset="0"/>
                                <a:cs typeface="Times New Roman" charset="0"/>
                              </a:rPr>
                            </m:ctrlPr>
                          </m:barPr>
                          <m:e>
                            <m:r>
                              <a:rPr lang="en-US" sz="2100" i="1">
                                <a:latin typeface="Cambria Math" charset="0"/>
                                <a:ea typeface="Times New Roman" charset="0"/>
                                <a:cs typeface="Times New Roman" charset="0"/>
                              </a:rPr>
                              <m:t>𝑆</m:t>
                            </m:r>
                          </m:e>
                        </m:bar>
                      </m:e>
                      <m:sub>
                        <m:r>
                          <a:rPr lang="en-US" sz="2100" i="1">
                            <a:latin typeface="Cambria Math" charset="0"/>
                            <a:ea typeface="Times New Roman" charset="0"/>
                            <a:cs typeface="Times New Roman" charset="0"/>
                          </a:rPr>
                          <m:t>1</m:t>
                        </m:r>
                      </m:sub>
                    </m:sSub>
                  </m:oMath>
                </a14:m>
                <a:r>
                  <a:rPr lang="en-US" sz="2100" dirty="0" smtClean="0">
                    <a:latin typeface="Times New Roman" charset="0"/>
                    <a:ea typeface="Times New Roman" charset="0"/>
                    <a:cs typeface="Times New Roman" charset="0"/>
                  </a:rPr>
                  <a:t> is the unknown optimal exercise boundary. </a:t>
                </a:r>
              </a:p>
              <a:p>
                <a:pPr>
                  <a:lnSpc>
                    <a:spcPct val="110000"/>
                  </a:lnSpc>
                </a:pPr>
                <a:endParaRPr lang="en-US" sz="2100" dirty="0" smtClean="0">
                  <a:latin typeface="Times New Roman" charset="0"/>
                  <a:ea typeface="Times New Roman" charset="0"/>
                  <a:cs typeface="Times New Roman" charset="0"/>
                </a:endParaRPr>
              </a:p>
              <a:p>
                <a:pPr>
                  <a:lnSpc>
                    <a:spcPct val="110000"/>
                  </a:lnSpc>
                </a:pPr>
                <a:r>
                  <a:rPr lang="en-US" sz="2100" dirty="0" smtClean="0">
                    <a:latin typeface="Times New Roman" charset="0"/>
                    <a:ea typeface="Times New Roman" charset="0"/>
                    <a:cs typeface="Times New Roman" charset="0"/>
                  </a:rPr>
                  <a:t>Note that the supremum is taken on time </a:t>
                </a:r>
                <a:r>
                  <a:rPr lang="mr-IN" sz="2100" dirty="0" smtClean="0">
                    <a:latin typeface="Times New Roman" charset="0"/>
                    <a:ea typeface="Times New Roman" charset="0"/>
                    <a:cs typeface="Times New Roman" charset="0"/>
                  </a:rPr>
                  <a:t>–</a:t>
                </a:r>
                <a:r>
                  <a:rPr lang="en-US" sz="2100" dirty="0" smtClean="0">
                    <a:latin typeface="Times New Roman" charset="0"/>
                    <a:ea typeface="Times New Roman" charset="0"/>
                    <a:cs typeface="Times New Roman" charset="0"/>
                  </a:rPr>
                  <a:t>stationary B rather than function of time B(t).</a:t>
                </a:r>
              </a:p>
              <a:p>
                <a:pPr>
                  <a:lnSpc>
                    <a:spcPct val="110000"/>
                  </a:lnSpc>
                </a:pPr>
                <a:endParaRPr lang="en-US" sz="2100" dirty="0" smtClean="0">
                  <a:latin typeface="Times New Roman" charset="0"/>
                  <a:ea typeface="Times New Roman" charset="0"/>
                  <a:cs typeface="Times New Roman" charset="0"/>
                </a:endParaRPr>
              </a:p>
              <a:p>
                <a:pPr>
                  <a:lnSpc>
                    <a:spcPct val="110000"/>
                  </a:lnSpc>
                </a:pPr>
                <a:r>
                  <a:rPr lang="en-US" sz="2100" dirty="0" smtClean="0">
                    <a:latin typeface="Times New Roman" charset="0"/>
                    <a:ea typeface="Times New Roman" charset="0"/>
                    <a:cs typeface="Times New Roman" charset="0"/>
                  </a:rPr>
                  <a:t>One </a:t>
                </a:r>
                <a:r>
                  <a:rPr lang="en-US" sz="2100" dirty="0">
                    <a:latin typeface="Times New Roman" charset="0"/>
                    <a:ea typeface="Times New Roman" charset="0"/>
                    <a:cs typeface="Times New Roman" charset="0"/>
                  </a:rPr>
                  <a:t>can think of the pent up time decay of the option as being released at the jump time. This release causes the exercise boundary to jump up from </a:t>
                </a:r>
                <a14:m>
                  <m:oMath xmlns:m="http://schemas.openxmlformats.org/officeDocument/2006/math">
                    <m:sSub>
                      <m:sSubPr>
                        <m:ctrlPr>
                          <a:rPr lang="en-US" sz="2100" i="1">
                            <a:latin typeface="Cambria Math" charset="0"/>
                            <a:ea typeface="Times New Roman" charset="0"/>
                            <a:cs typeface="Times New Roman" charset="0"/>
                          </a:rPr>
                        </m:ctrlPr>
                      </m:sSubPr>
                      <m:e>
                        <m:bar>
                          <m:barPr>
                            <m:ctrlPr>
                              <a:rPr lang="en-US" sz="2100" i="1">
                                <a:latin typeface="Cambria Math" charset="0"/>
                                <a:ea typeface="Times New Roman" charset="0"/>
                                <a:cs typeface="Times New Roman" charset="0"/>
                              </a:rPr>
                            </m:ctrlPr>
                          </m:barPr>
                          <m:e>
                            <m:r>
                              <a:rPr lang="en-US" sz="2100" i="1">
                                <a:latin typeface="Cambria Math" charset="0"/>
                                <a:ea typeface="Times New Roman" charset="0"/>
                                <a:cs typeface="Times New Roman" charset="0"/>
                              </a:rPr>
                              <m:t>𝑆</m:t>
                            </m:r>
                          </m:e>
                        </m:bar>
                      </m:e>
                      <m:sub>
                        <m:r>
                          <a:rPr lang="en-US" sz="2100" i="1">
                            <a:latin typeface="Cambria Math" charset="0"/>
                            <a:ea typeface="Times New Roman" charset="0"/>
                            <a:cs typeface="Times New Roman" charset="0"/>
                          </a:rPr>
                          <m:t>1</m:t>
                        </m:r>
                      </m:sub>
                    </m:sSub>
                  </m:oMath>
                </a14:m>
                <a:r>
                  <a:rPr lang="en-US" sz="2100" dirty="0">
                    <a:latin typeface="Times New Roman" charset="0"/>
                    <a:ea typeface="Times New Roman" charset="0"/>
                    <a:cs typeface="Times New Roman" charset="0"/>
                  </a:rPr>
                  <a:t> to K, crudely approximating the behavior of the true exercise boundary graphed in Figure 2. </a:t>
                </a: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321276"/>
                <a:ext cx="10515600" cy="5855687"/>
              </a:xfrm>
              <a:blipFill rotWithShape="0">
                <a:blip r:embed="rId2"/>
                <a:stretch>
                  <a:fillRect l="-580" t="-729" r="-464" b="-11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18</a:t>
            </a:fld>
            <a:endParaRPr lang="en-US"/>
          </a:p>
        </p:txBody>
      </p:sp>
    </p:spTree>
    <p:extLst>
      <p:ext uri="{BB962C8B-B14F-4D97-AF65-F5344CB8AC3E}">
        <p14:creationId xmlns:p14="http://schemas.microsoft.com/office/powerpoint/2010/main" val="98544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562" y="654908"/>
                <a:ext cx="10515600" cy="5585254"/>
              </a:xfrm>
            </p:spPr>
            <p:txBody>
              <a:bodyPr>
                <a:normAutofit/>
              </a:bodyPr>
              <a:lstStyle/>
              <a:p>
                <a:pPr>
                  <a:lnSpc>
                    <a:spcPct val="100000"/>
                  </a:lnSpc>
                </a:pPr>
                <a:r>
                  <a:rPr lang="en-US" dirty="0" smtClean="0">
                    <a:latin typeface="Times New Roman" charset="0"/>
                    <a:ea typeface="Times New Roman" charset="0"/>
                    <a:cs typeface="Times New Roman" charset="0"/>
                  </a:rPr>
                  <a:t>Since </a:t>
                </a:r>
                <a:r>
                  <a:rPr lang="en-US" dirty="0">
                    <a:latin typeface="Times New Roman" charset="0"/>
                    <a:ea typeface="Times New Roman" charset="0"/>
                    <a:cs typeface="Times New Roman" charset="0"/>
                  </a:rPr>
                  <a:t>the exercise boundary is flat, our Canadian put is just the maximized value of a down-and-out put with a random maturity and a fixed rebate given by the difference between the strike K and the flat barrier </a:t>
                </a:r>
                <a:r>
                  <a:rPr lang="en-US" dirty="0" smtClean="0">
                    <a:latin typeface="Times New Roman" charset="0"/>
                    <a:ea typeface="Times New Roman" charset="0"/>
                    <a:cs typeface="Times New Roman" charset="0"/>
                  </a:rPr>
                  <a:t>B.</a:t>
                </a:r>
              </a:p>
              <a:p>
                <a:pPr marL="0" indent="0">
                  <a:lnSpc>
                    <a:spcPct val="100000"/>
                  </a:lnSpc>
                  <a:buNone/>
                </a:pPr>
                <a:endParaRPr lang="en-US" i="1" dirty="0" smtClean="0">
                  <a:latin typeface="Times New Roman" charset="0"/>
                  <a:ea typeface="Times New Roman" charset="0"/>
                  <a:cs typeface="Times New Roman" charset="0"/>
                </a:endParaRPr>
              </a:p>
              <a:p>
                <a:pPr marL="0" indent="0">
                  <a:lnSpc>
                    <a:spcPct val="100000"/>
                  </a:lnSpc>
                  <a:buNone/>
                </a:pPr>
                <a14:m>
                  <m:oMathPara xmlns:m="http://schemas.openxmlformats.org/officeDocument/2006/math">
                    <m:oMathParaPr>
                      <m:jc m:val="centerGroup"/>
                    </m:oMathParaPr>
                    <m:oMath xmlns:m="http://schemas.openxmlformats.org/officeDocument/2006/math">
                      <m:sSup>
                        <m:sSupPr>
                          <m:ctrlPr>
                            <a:rPr lang="en-US" i="1">
                              <a:latin typeface="Cambria Math" charset="0"/>
                              <a:ea typeface="Times New Roman" charset="0"/>
                              <a:cs typeface="Times New Roman" charset="0"/>
                            </a:rPr>
                          </m:ctrlPr>
                        </m:sSupPr>
                        <m:e>
                          <m:r>
                            <a:rPr lang="en-US" i="1">
                              <a:latin typeface="Cambria Math" charset="0"/>
                              <a:ea typeface="Times New Roman" charset="0"/>
                              <a:cs typeface="Times New Roman" charset="0"/>
                            </a:rPr>
                            <m:t>𝑃</m:t>
                          </m:r>
                        </m:e>
                        <m:sup>
                          <m:r>
                            <a:rPr lang="en-US" i="1">
                              <a:latin typeface="Cambria Math" charset="0"/>
                              <a:ea typeface="Times New Roman" charset="0"/>
                              <a:cs typeface="Times New Roman" charset="0"/>
                            </a:rPr>
                            <m:t>(1)</m:t>
                          </m:r>
                        </m:sup>
                      </m:sSup>
                      <m:d>
                        <m:dPr>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i="1">
                          <a:latin typeface="Cambria Math" charset="0"/>
                          <a:ea typeface="Times New Roman" charset="0"/>
                          <a:cs typeface="Times New Roman" charset="0"/>
                        </a:rPr>
                        <m:t>=</m:t>
                      </m:r>
                      <m:sPre>
                        <m:sPrePr>
                          <m:ctrlPr>
                            <a:rPr lang="mr-IN" i="1">
                              <a:latin typeface="Cambria Math" charset="0"/>
                              <a:ea typeface="Times New Roman" charset="0"/>
                              <a:cs typeface="Times New Roman" charset="0"/>
                            </a:rPr>
                          </m:ctrlPr>
                        </m:sPrePr>
                        <m:sub>
                          <m:r>
                            <a:rPr lang="en-US" i="1">
                              <a:latin typeface="Cambria Math" charset="0"/>
                              <a:ea typeface="Times New Roman" charset="0"/>
                              <a:cs typeface="Times New Roman" charset="0"/>
                            </a:rPr>
                            <m:t>𝐵</m:t>
                          </m:r>
                        </m:sub>
                        <m:sup>
                          <m:r>
                            <a:rPr lang="en-US" i="1">
                              <a:latin typeface="Cambria Math" charset="0"/>
                              <a:ea typeface="Times New Roman" charset="0"/>
                              <a:cs typeface="Times New Roman" charset="0"/>
                            </a:rPr>
                            <m:t>𝑠𝑢𝑝</m:t>
                          </m:r>
                        </m:sup>
                        <m:e>
                          <m:r>
                            <a:rPr lang="en-US" i="1">
                              <a:latin typeface="Cambria Math" charset="0"/>
                              <a:ea typeface="Times New Roman" charset="0"/>
                              <a:cs typeface="Times New Roman" charset="0"/>
                            </a:rPr>
                            <m:t>𝜆</m:t>
                          </m:r>
                          <m:nary>
                            <m:naryPr>
                              <m:ctrlPr>
                                <a:rPr lang="is-IS" i="1" smtClean="0">
                                  <a:latin typeface="Cambria Math" charset="0"/>
                                  <a:ea typeface="Times New Roman" charset="0"/>
                                  <a:cs typeface="Times New Roman" charset="0"/>
                                </a:rPr>
                              </m:ctrlPr>
                            </m:naryPr>
                            <m:sub>
                              <m:r>
                                <m:rPr>
                                  <m:brk m:alnAt="23"/>
                                </m:rPr>
                                <a:rPr lang="en-US" b="0" i="1" smtClean="0">
                                  <a:latin typeface="Cambria Math" charset="0"/>
                                  <a:ea typeface="Times New Roman" charset="0"/>
                                  <a:cs typeface="Times New Roman" charset="0"/>
                                </a:rPr>
                                <m:t>0</m:t>
                              </m:r>
                            </m:sub>
                            <m:sup>
                              <m:r>
                                <a:rPr lang="is-IS" i="1" smtClean="0">
                                  <a:latin typeface="Cambria Math" charset="0"/>
                                  <a:ea typeface="Times New Roman" charset="0"/>
                                  <a:cs typeface="Times New Roman" charset="0"/>
                                </a:rPr>
                                <m:t>∞</m:t>
                              </m:r>
                            </m:sup>
                            <m:e>
                              <m:sSup>
                                <m:sSupPr>
                                  <m:ctrlPr>
                                    <a:rPr lang="is-IS" i="1" smtClean="0">
                                      <a:latin typeface="Cambria Math" charset="0"/>
                                      <a:ea typeface="Times New Roman" charset="0"/>
                                      <a:cs typeface="Times New Roman" charset="0"/>
                                    </a:rPr>
                                  </m:ctrlPr>
                                </m:sSupPr>
                                <m:e>
                                  <m:r>
                                    <a:rPr lang="is-IS" i="1" smtClean="0">
                                      <a:latin typeface="Cambria Math" charset="0"/>
                                      <a:ea typeface="Times New Roman" charset="0"/>
                                      <a:cs typeface="Times New Roman" charset="0"/>
                                    </a:rPr>
                                    <m:t>ℯ</m:t>
                                  </m:r>
                                </m:e>
                                <m:sup>
                                  <m:r>
                                    <a:rPr lang="en-US" b="0" i="1" smtClean="0">
                                      <a:latin typeface="Cambria Math" charset="0"/>
                                      <a:ea typeface="Times New Roman" charset="0"/>
                                      <a:cs typeface="Times New Roman" charset="0"/>
                                    </a:rPr>
                                    <m:t>−</m:t>
                                  </m:r>
                                  <m:r>
                                    <a:rPr lang="en-US" i="1">
                                      <a:latin typeface="Cambria Math" charset="0"/>
                                      <a:ea typeface="Times New Roman" charset="0"/>
                                      <a:cs typeface="Times New Roman" charset="0"/>
                                    </a:rPr>
                                    <m:t>𝜆</m:t>
                                  </m:r>
                                  <m:r>
                                    <a:rPr lang="en-US" b="0" i="1" smtClean="0">
                                      <a:latin typeface="Cambria Math" charset="0"/>
                                      <a:ea typeface="Times New Roman" charset="0"/>
                                      <a:cs typeface="Times New Roman" charset="0"/>
                                    </a:rPr>
                                    <m:t>𝑡</m:t>
                                  </m:r>
                                </m:sup>
                              </m:sSup>
                            </m:e>
                          </m:nary>
                          <m:r>
                            <a:rPr lang="en-US" b="0" i="1" smtClean="0">
                              <a:latin typeface="Cambria Math" charset="0"/>
                              <a:ea typeface="Times New Roman" charset="0"/>
                              <a:cs typeface="Times New Roman" charset="0"/>
                            </a:rPr>
                            <m:t>𝐷</m:t>
                          </m:r>
                          <m:d>
                            <m:dPr>
                              <m:ctrlPr>
                                <a:rPr lang="en-US" b="0" i="1" smtClean="0">
                                  <a:latin typeface="Cambria Math" charset="0"/>
                                  <a:ea typeface="Times New Roman" charset="0"/>
                                  <a:cs typeface="Times New Roman" charset="0"/>
                                </a:rPr>
                              </m:ctrlPr>
                            </m:dPr>
                            <m:e>
                              <m:r>
                                <a:rPr lang="en-US" b="0" i="1" smtClean="0">
                                  <a:latin typeface="Cambria Math" charset="0"/>
                                  <a:ea typeface="Times New Roman" charset="0"/>
                                  <a:cs typeface="Times New Roman" charset="0"/>
                                </a:rPr>
                                <m:t>0,</m:t>
                              </m:r>
                              <m:r>
                                <a:rPr lang="en-US" b="0" i="1" smtClean="0">
                                  <a:latin typeface="Cambria Math" charset="0"/>
                                  <a:ea typeface="Times New Roman" charset="0"/>
                                  <a:cs typeface="Times New Roman" charset="0"/>
                                </a:rPr>
                                <m:t>𝑆</m:t>
                              </m:r>
                              <m:r>
                                <a:rPr lang="en-US" b="0" i="1" smtClean="0">
                                  <a:latin typeface="Cambria Math" charset="0"/>
                                  <a:ea typeface="Times New Roman" charset="0"/>
                                  <a:cs typeface="Times New Roman" charset="0"/>
                                </a:rPr>
                                <m:t>;</m:t>
                              </m:r>
                              <m:r>
                                <a:rPr lang="en-US" b="0" i="1" smtClean="0">
                                  <a:latin typeface="Cambria Math" charset="0"/>
                                  <a:ea typeface="Times New Roman" charset="0"/>
                                  <a:cs typeface="Times New Roman" charset="0"/>
                                </a:rPr>
                                <m:t>𝑡</m:t>
                              </m:r>
                              <m:r>
                                <a:rPr lang="en-US" b="0" i="1" smtClean="0">
                                  <a:latin typeface="Cambria Math" charset="0"/>
                                  <a:ea typeface="Times New Roman" charset="0"/>
                                  <a:cs typeface="Times New Roman" charset="0"/>
                                </a:rPr>
                                <m:t>;</m:t>
                              </m:r>
                              <m:r>
                                <a:rPr lang="en-US" b="0" i="1" smtClean="0">
                                  <a:latin typeface="Cambria Math" charset="0"/>
                                  <a:ea typeface="Times New Roman" charset="0"/>
                                  <a:cs typeface="Times New Roman" charset="0"/>
                                </a:rPr>
                                <m:t>𝐵</m:t>
                              </m:r>
                            </m:e>
                          </m:d>
                          <m:r>
                            <a:rPr lang="en-US" b="0" i="1" smtClean="0">
                              <a:latin typeface="Cambria Math" charset="0"/>
                              <a:ea typeface="Times New Roman" charset="0"/>
                              <a:cs typeface="Times New Roman" charset="0"/>
                            </a:rPr>
                            <m:t>𝑑𝑡</m:t>
                          </m:r>
                          <m:r>
                            <a:rPr lang="en-US" i="1">
                              <a:latin typeface="Cambria Math" charset="0"/>
                              <a:ea typeface="Times New Roman" charset="0"/>
                              <a:cs typeface="Times New Roman" charset="0"/>
                            </a:rPr>
                            <m:t>, </m:t>
                          </m:r>
                        </m:e>
                      </m:sPre>
                    </m:oMath>
                  </m:oMathPara>
                </a14:m>
                <a:endParaRPr lang="en-US" i="1" dirty="0" smtClean="0">
                  <a:latin typeface="Times New Roman" charset="0"/>
                  <a:ea typeface="Times New Roman" charset="0"/>
                  <a:cs typeface="Times New Roman" charset="0"/>
                </a:endParaRPr>
              </a:p>
              <a:p>
                <a:pPr marL="0" indent="0">
                  <a:lnSpc>
                    <a:spcPct val="100000"/>
                  </a:lnSpc>
                  <a:buNone/>
                </a:pPr>
                <a:endParaRPr lang="en-US" i="1" dirty="0" smtClean="0">
                  <a:latin typeface="Times New Roman" charset="0"/>
                  <a:ea typeface="Times New Roman" charset="0"/>
                  <a:cs typeface="Times New Roman" charset="0"/>
                </a:endParaRPr>
              </a:p>
              <a:p>
                <a:pPr marL="0" indent="0">
                  <a:lnSpc>
                    <a:spcPct val="100000"/>
                  </a:lnSpc>
                  <a:buNone/>
                </a:pPr>
                <a:r>
                  <a:rPr lang="en-US" b="0" dirty="0" smtClean="0">
                    <a:latin typeface="Times New Roman" charset="0"/>
                    <a:ea typeface="Times New Roman" charset="0"/>
                    <a:cs typeface="Times New Roman" charset="0"/>
                  </a:rPr>
                  <a:t>            </a:t>
                </a:r>
                <a14:m>
                  <m:oMath xmlns:m="http://schemas.openxmlformats.org/officeDocument/2006/math">
                    <m:r>
                      <a:rPr lang="en-US" b="0" i="1" smtClean="0">
                        <a:latin typeface="Cambria Math" charset="0"/>
                        <a:ea typeface="Times New Roman" charset="0"/>
                        <a:cs typeface="Times New Roman" charset="0"/>
                      </a:rPr>
                      <m:t>    </m:t>
                    </m:r>
                    <m:r>
                      <a:rPr lang="en-US" i="1">
                        <a:latin typeface="Cambria Math" charset="0"/>
                        <a:ea typeface="Times New Roman" charset="0"/>
                        <a:cs typeface="Times New Roman" charset="0"/>
                      </a:rPr>
                      <m:t>𝐷</m:t>
                    </m:r>
                    <m:d>
                      <m:dPr>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0,</m:t>
                        </m:r>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𝑡</m:t>
                        </m:r>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𝐵</m:t>
                        </m:r>
                      </m:e>
                    </m:d>
                  </m:oMath>
                </a14:m>
                <a:r>
                  <a:rPr lang="en-US" dirty="0" smtClean="0">
                    <a:latin typeface="Times New Roman" charset="0"/>
                    <a:ea typeface="Times New Roman" charset="0"/>
                    <a:cs typeface="Times New Roman" charset="0"/>
                  </a:rPr>
                  <a:t>=</a:t>
                </a:r>
                <a14:m>
                  <m:oMath xmlns:m="http://schemas.openxmlformats.org/officeDocument/2006/math">
                    <m:sSub>
                      <m:sSubPr>
                        <m:ctrlPr>
                          <a:rPr lang="en-US" i="1">
                            <a:latin typeface="Cambria Math" charset="0"/>
                            <a:ea typeface="Times New Roman" charset="0"/>
                            <a:cs typeface="Times New Roman" charset="0"/>
                          </a:rPr>
                        </m:ctrlPr>
                      </m:sSubPr>
                      <m:e>
                        <m:r>
                          <a:rPr lang="en-US" i="1">
                            <a:latin typeface="Cambria Math" charset="0"/>
                            <a:ea typeface="Times New Roman" charset="0"/>
                            <a:cs typeface="Times New Roman" charset="0"/>
                          </a:rPr>
                          <m:t>𝐸</m:t>
                        </m:r>
                      </m:e>
                      <m:sub>
                        <m:r>
                          <a:rPr lang="en-US" i="1">
                            <a:latin typeface="Cambria Math" charset="0"/>
                            <a:ea typeface="Times New Roman" charset="0"/>
                            <a:cs typeface="Times New Roman" charset="0"/>
                          </a:rPr>
                          <m:t>0,</m:t>
                        </m:r>
                        <m:r>
                          <a:rPr lang="en-US" i="1">
                            <a:latin typeface="Cambria Math" charset="0"/>
                            <a:ea typeface="Times New Roman" charset="0"/>
                            <a:cs typeface="Times New Roman" charset="0"/>
                          </a:rPr>
                          <m:t>𝑆</m:t>
                        </m:r>
                      </m:sub>
                    </m:sSub>
                    <m:r>
                      <a:rPr lang="en-US" i="1">
                        <a:latin typeface="Cambria Math" charset="0"/>
                        <a:ea typeface="Times New Roman" charset="0"/>
                        <a:cs typeface="Times New Roman" charset="0"/>
                      </a:rPr>
                      <m:t>{</m:t>
                    </m:r>
                    <m:sSup>
                      <m:sSupPr>
                        <m:ctrlPr>
                          <a:rPr lang="en-US" i="1">
                            <a:latin typeface="Cambria Math" charset="0"/>
                            <a:ea typeface="Times New Roman" charset="0"/>
                            <a:cs typeface="Times New Roman" charset="0"/>
                          </a:rPr>
                        </m:ctrlPr>
                      </m:sSupPr>
                      <m:e>
                        <m:r>
                          <a:rPr lang="en-US" i="1">
                            <a:latin typeface="Cambria Math" charset="0"/>
                            <a:ea typeface="Times New Roman" charset="0"/>
                            <a:cs typeface="Times New Roman" charset="0"/>
                          </a:rPr>
                          <m:t>ℯ</m:t>
                        </m:r>
                      </m:e>
                      <m:sup>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𝑟</m:t>
                        </m:r>
                        <m:r>
                          <a:rPr lang="en-US" i="1">
                            <a:latin typeface="Cambria Math" charset="0"/>
                            <a:ea typeface="Times New Roman" charset="0"/>
                            <a:cs typeface="Times New Roman" charset="0"/>
                          </a:rPr>
                          <m:t>(</m:t>
                        </m:r>
                        <m:sSub>
                          <m:sSubPr>
                            <m:ctrlPr>
                              <a:rPr lang="en-US" i="1">
                                <a:latin typeface="Cambria Math" charset="0"/>
                                <a:ea typeface="Times New Roman" charset="0"/>
                                <a:cs typeface="Times New Roman" charset="0"/>
                              </a:rPr>
                            </m:ctrlPr>
                          </m:sSubPr>
                          <m:e>
                            <m:r>
                              <a:rPr lang="en-US" i="1">
                                <a:latin typeface="Cambria Math" charset="0"/>
                                <a:ea typeface="Times New Roman" charset="0"/>
                                <a:cs typeface="Times New Roman" charset="0"/>
                              </a:rPr>
                              <m:t>𝜏</m:t>
                            </m:r>
                          </m:e>
                          <m:sub>
                            <m:r>
                              <a:rPr lang="en-US" i="1">
                                <a:latin typeface="Cambria Math" charset="0"/>
                                <a:ea typeface="Times New Roman" charset="0"/>
                                <a:cs typeface="Times New Roman" charset="0"/>
                              </a:rPr>
                              <m:t>𝐵</m:t>
                            </m:r>
                          </m:sub>
                        </m:sSub>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𝜏</m:t>
                        </m:r>
                        <m:r>
                          <a:rPr lang="en-US" i="1">
                            <a:latin typeface="Cambria Math" charset="0"/>
                            <a:ea typeface="Times New Roman" charset="0"/>
                            <a:cs typeface="Times New Roman" charset="0"/>
                          </a:rPr>
                          <m:t>)</m:t>
                        </m:r>
                      </m:sup>
                    </m:sSup>
                    <m:d>
                      <m:dPr>
                        <m:begChr m:val="["/>
                        <m:endChr m:val="}"/>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𝐾</m:t>
                        </m:r>
                        <m:r>
                          <a:rPr lang="en-US" i="1">
                            <a:latin typeface="Cambria Math" charset="0"/>
                            <a:ea typeface="Times New Roman" charset="0"/>
                            <a:cs typeface="Times New Roman" charset="0"/>
                          </a:rPr>
                          <m:t> − </m:t>
                        </m:r>
                        <m:sSub>
                          <m:sSubPr>
                            <m:ctrlPr>
                              <a:rPr lang="en-US" i="1">
                                <a:latin typeface="Cambria Math" charset="0"/>
                                <a:ea typeface="Times New Roman" charset="0"/>
                                <a:cs typeface="Times New Roman" charset="0"/>
                              </a:rPr>
                            </m:ctrlPr>
                          </m:sSubPr>
                          <m:e>
                            <m:r>
                              <a:rPr lang="en-US" i="1">
                                <a:latin typeface="Cambria Math" charset="0"/>
                                <a:ea typeface="Times New Roman" charset="0"/>
                                <a:cs typeface="Times New Roman" charset="0"/>
                              </a:rPr>
                              <m:t>𝑆</m:t>
                            </m:r>
                          </m:e>
                          <m:sub>
                            <m:sSub>
                              <m:sSubPr>
                                <m:ctrlPr>
                                  <a:rPr lang="en-US" i="1">
                                    <a:latin typeface="Cambria Math" charset="0"/>
                                    <a:ea typeface="Times New Roman" charset="0"/>
                                    <a:cs typeface="Times New Roman" charset="0"/>
                                  </a:rPr>
                                </m:ctrlPr>
                              </m:sSubPr>
                              <m:e>
                                <m:r>
                                  <a:rPr lang="en-US" i="1">
                                    <a:latin typeface="Cambria Math" charset="0"/>
                                    <a:ea typeface="Times New Roman" charset="0"/>
                                    <a:cs typeface="Times New Roman" charset="0"/>
                                  </a:rPr>
                                  <m:t>𝜏</m:t>
                                </m:r>
                              </m:e>
                              <m:sub>
                                <m:r>
                                  <a:rPr lang="en-US" i="1">
                                    <a:latin typeface="Cambria Math" charset="0"/>
                                    <a:ea typeface="Times New Roman" charset="0"/>
                                    <a:cs typeface="Times New Roman" charset="0"/>
                                  </a:rPr>
                                  <m:t>𝐵</m:t>
                                </m:r>
                              </m:sub>
                            </m:sSub>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𝜏</m:t>
                            </m:r>
                          </m:sub>
                        </m:sSub>
                        <m:sSup>
                          <m:sSupPr>
                            <m:ctrlPr>
                              <a:rPr lang="en-US" i="1">
                                <a:latin typeface="Cambria Math" charset="0"/>
                                <a:ea typeface="Times New Roman" charset="0"/>
                                <a:cs typeface="Times New Roman" charset="0"/>
                              </a:rPr>
                            </m:ctrlPr>
                          </m:sSupPr>
                          <m:e>
                            <m:r>
                              <a:rPr lang="en-US" i="1">
                                <a:latin typeface="Cambria Math" charset="0"/>
                                <a:ea typeface="Times New Roman" charset="0"/>
                                <a:cs typeface="Times New Roman" charset="0"/>
                              </a:rPr>
                              <m:t>]</m:t>
                            </m:r>
                          </m:e>
                          <m:sup>
                            <m:r>
                              <a:rPr lang="en-US" i="1">
                                <a:latin typeface="Cambria Math" charset="0"/>
                                <a:ea typeface="Times New Roman" charset="0"/>
                                <a:cs typeface="Times New Roman" charset="0"/>
                              </a:rPr>
                              <m:t>+</m:t>
                            </m:r>
                          </m:sup>
                        </m:sSup>
                      </m:e>
                    </m:d>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𝑆</m:t>
                    </m:r>
                    <m:r>
                      <a:rPr lang="mr-IN" i="1" smtClean="0">
                        <a:latin typeface="Cambria Math" charset="0"/>
                        <a:ea typeface="Times New Roman" charset="0"/>
                        <a:cs typeface="Times New Roman" charset="0"/>
                      </a:rPr>
                      <m:t>&gt;</m:t>
                    </m:r>
                    <m:r>
                      <a:rPr lang="en-US" b="0" i="1" smtClean="0">
                        <a:latin typeface="Cambria Math" charset="0"/>
                        <a:ea typeface="Times New Roman" charset="0"/>
                        <a:cs typeface="Times New Roman" charset="0"/>
                      </a:rPr>
                      <m:t>𝐵</m:t>
                    </m:r>
                  </m:oMath>
                </a14:m>
                <a:r>
                  <a:rPr lang="en-US" dirty="0" smtClean="0">
                    <a:latin typeface="Times New Roman" charset="0"/>
                    <a:ea typeface="Times New Roman" charset="0"/>
                    <a:cs typeface="Times New Roman" charset="0"/>
                  </a:rPr>
                  <a:t>, </a:t>
                </a:r>
              </a:p>
              <a:p>
                <a:pPr marL="0" indent="0" algn="justLow">
                  <a:lnSpc>
                    <a:spcPct val="100000"/>
                  </a:lnSpc>
                  <a:buNone/>
                </a:pPr>
                <a:endParaRPr lang="en-US" sz="2400"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562" y="654908"/>
                <a:ext cx="10515600" cy="5585254"/>
              </a:xfrm>
              <a:blipFill rotWithShape="0">
                <a:blip r:embed="rId2"/>
                <a:stretch>
                  <a:fillRect l="-1043" t="-109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19</a:t>
            </a:fld>
            <a:endParaRPr lang="en-US"/>
          </a:p>
        </p:txBody>
      </p:sp>
    </p:spTree>
    <p:extLst>
      <p:ext uri="{BB962C8B-B14F-4D97-AF65-F5344CB8AC3E}">
        <p14:creationId xmlns:p14="http://schemas.microsoft.com/office/powerpoint/2010/main" val="25354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6467"/>
            <a:ext cx="10515600" cy="536918"/>
          </a:xfrm>
        </p:spPr>
        <p:txBody>
          <a:bodyPr>
            <a:normAutofit fontScale="90000"/>
          </a:bodyPr>
          <a:lstStyle/>
          <a:p>
            <a:r>
              <a:rPr lang="en-US" dirty="0" smtClean="0">
                <a:latin typeface="Times New Roman" charset="0"/>
                <a:ea typeface="Times New Roman" charset="0"/>
                <a:cs typeface="Times New Roman" charset="0"/>
              </a:rPr>
              <a:t>Definitions: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61319" y="2237388"/>
            <a:ext cx="11269362" cy="4484087"/>
          </a:xfrm>
        </p:spPr>
        <p:txBody>
          <a:bodyPr>
            <a:normAutofit/>
          </a:bodyPr>
          <a:lstStyle/>
          <a:p>
            <a:pPr>
              <a:lnSpc>
                <a:spcPct val="150000"/>
              </a:lnSpc>
            </a:pPr>
            <a:r>
              <a:rPr lang="en-US" sz="2300" b="1" dirty="0" smtClean="0">
                <a:latin typeface="Times New Roman" charset="0"/>
                <a:ea typeface="Times New Roman" charset="0"/>
                <a:cs typeface="Times New Roman" charset="0"/>
              </a:rPr>
              <a:t>American Put: </a:t>
            </a:r>
            <a:r>
              <a:rPr lang="en-US" sz="2300" dirty="0" smtClean="0">
                <a:latin typeface="Times New Roman" charset="0"/>
                <a:ea typeface="Times New Roman" charset="0"/>
                <a:cs typeface="Times New Roman" charset="0"/>
              </a:rPr>
              <a:t>A type of put option that the option holder has the right of early exercise.</a:t>
            </a:r>
          </a:p>
          <a:p>
            <a:pPr lvl="1">
              <a:lnSpc>
                <a:spcPct val="150000"/>
              </a:lnSpc>
            </a:pPr>
            <a:endParaRPr lang="en-US" sz="2300" dirty="0" smtClean="0">
              <a:latin typeface="Times New Roman" charset="0"/>
              <a:ea typeface="Times New Roman" charset="0"/>
              <a:cs typeface="Times New Roman" charset="0"/>
            </a:endParaRPr>
          </a:p>
          <a:p>
            <a:pPr>
              <a:lnSpc>
                <a:spcPct val="150000"/>
              </a:lnSpc>
            </a:pPr>
            <a:r>
              <a:rPr lang="en-US" sz="2300" b="1" dirty="0" smtClean="0">
                <a:latin typeface="Times New Roman" charset="0"/>
                <a:ea typeface="Times New Roman" charset="0"/>
                <a:cs typeface="Times New Roman" charset="0"/>
              </a:rPr>
              <a:t>Critical Stock Price: </a:t>
            </a:r>
            <a:r>
              <a:rPr lang="en-US" sz="2300" dirty="0" smtClean="0">
                <a:latin typeface="Times New Roman" charset="0"/>
                <a:ea typeface="Times New Roman" charset="0"/>
                <a:cs typeface="Times New Roman" charset="0"/>
              </a:rPr>
              <a:t>The price at which the put should rationally be exercised.  </a:t>
            </a:r>
            <a:r>
              <a:rPr lang="en-US" sz="2300" b="1" dirty="0" smtClean="0">
                <a:latin typeface="Times New Roman" charset="0"/>
                <a:ea typeface="Times New Roman" charset="0"/>
                <a:cs typeface="Times New Roman" charset="0"/>
              </a:rPr>
              <a:t> </a:t>
            </a:r>
          </a:p>
          <a:p>
            <a:pPr>
              <a:lnSpc>
                <a:spcPct val="150000"/>
              </a:lnSpc>
            </a:pPr>
            <a:endParaRPr lang="en-US" sz="2300" b="1" dirty="0" smtClean="0">
              <a:latin typeface="Times New Roman" charset="0"/>
              <a:ea typeface="Times New Roman" charset="0"/>
              <a:cs typeface="Times New Roman" charset="0"/>
            </a:endParaRPr>
          </a:p>
          <a:p>
            <a:pPr>
              <a:lnSpc>
                <a:spcPct val="150000"/>
              </a:lnSpc>
            </a:pPr>
            <a:r>
              <a:rPr lang="en-US" sz="2300" b="1" dirty="0" smtClean="0">
                <a:latin typeface="Times New Roman" charset="0"/>
                <a:ea typeface="Times New Roman" charset="0"/>
                <a:cs typeface="Times New Roman" charset="0"/>
              </a:rPr>
              <a:t>Exercise Boundary: </a:t>
            </a:r>
            <a:r>
              <a:rPr lang="en-US" sz="2300" dirty="0" smtClean="0">
                <a:latin typeface="Times New Roman" charset="0"/>
                <a:ea typeface="Times New Roman" charset="0"/>
                <a:cs typeface="Times New Roman" charset="0"/>
              </a:rPr>
              <a:t>A time path of critical stock price at which early exercise occurs.</a:t>
            </a:r>
          </a:p>
          <a:p>
            <a:endParaRPr lang="en-US" b="1"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2</a:t>
            </a:fld>
            <a:endParaRPr lang="en-US"/>
          </a:p>
        </p:txBody>
      </p:sp>
    </p:spTree>
    <p:extLst>
      <p:ext uri="{BB962C8B-B14F-4D97-AF65-F5344CB8AC3E}">
        <p14:creationId xmlns:p14="http://schemas.microsoft.com/office/powerpoint/2010/main" val="1133066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50"/>
            <a:ext cx="10515600" cy="425707"/>
          </a:xfrm>
        </p:spPr>
        <p:txBody>
          <a:bodyPr>
            <a:normAutofit fontScale="90000"/>
          </a:bodyPr>
          <a:lstStyle/>
          <a:p>
            <a:r>
              <a:rPr lang="en-US" dirty="0" smtClean="0">
                <a:latin typeface="Times New Roman" charset="0"/>
                <a:ea typeface="Times New Roman" charset="0"/>
                <a:cs typeface="Times New Roman" charset="0"/>
              </a:rPr>
              <a:t>Valuation of </a:t>
            </a:r>
            <a:r>
              <a:rPr lang="en-US" smtClean="0">
                <a:latin typeface="Times New Roman" charset="0"/>
                <a:ea typeface="Times New Roman" charset="0"/>
                <a:cs typeface="Times New Roman" charset="0"/>
              </a:rPr>
              <a:t>Exponential Maturity Put</a:t>
            </a:r>
            <a:endParaRPr lang="en-US"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135" y="1266782"/>
                <a:ext cx="10515600" cy="5089568"/>
              </a:xfrm>
            </p:spPr>
            <p:txBody>
              <a:bodyPr>
                <a:normAutofit fontScale="77500" lnSpcReduction="20000"/>
              </a:bodyPr>
              <a:lstStyle/>
              <a:p>
                <a:pPr>
                  <a:lnSpc>
                    <a:spcPct val="120000"/>
                  </a:lnSpc>
                </a:pPr>
                <a:r>
                  <a:rPr lang="en-US" dirty="0" smtClean="0">
                    <a:latin typeface="Times New Roman" charset="0"/>
                    <a:ea typeface="Times New Roman" charset="0"/>
                    <a:cs typeface="Times New Roman" charset="0"/>
                  </a:rPr>
                  <a:t>Valuing </a:t>
                </a:r>
                <a:r>
                  <a:rPr lang="en-US" dirty="0">
                    <a:latin typeface="Times New Roman" charset="0"/>
                    <a:ea typeface="Times New Roman" charset="0"/>
                    <a:cs typeface="Times New Roman" charset="0"/>
                  </a:rPr>
                  <a:t>a derivative security with an </a:t>
                </a:r>
                <a:r>
                  <a:rPr lang="en-US" dirty="0" smtClean="0">
                    <a:latin typeface="Times New Roman" charset="0"/>
                    <a:ea typeface="Times New Roman" charset="0"/>
                    <a:cs typeface="Times New Roman" charset="0"/>
                  </a:rPr>
                  <a:t>exponentially </a:t>
                </a:r>
                <a:r>
                  <a:rPr lang="en-US" dirty="0">
                    <a:latin typeface="Times New Roman" charset="0"/>
                    <a:ea typeface="Times New Roman" charset="0"/>
                    <a:cs typeface="Times New Roman" charset="0"/>
                  </a:rPr>
                  <a:t>distributed maturity is in fact equivalent to taking the Laplace (Carson) transform of the fixed maturity </a:t>
                </a:r>
                <a:r>
                  <a:rPr lang="en-US" dirty="0" smtClean="0">
                    <a:latin typeface="Times New Roman" charset="0"/>
                    <a:ea typeface="Times New Roman" charset="0"/>
                    <a:cs typeface="Times New Roman" charset="0"/>
                  </a:rPr>
                  <a:t>value. Since Down-and-out put value satisfies Black-Scholes we can take the Laplace Carson transformation of the </a:t>
                </a:r>
                <a:r>
                  <a:rPr lang="en-US" i="1" dirty="0" smtClean="0">
                    <a:latin typeface="Times New Roman" charset="0"/>
                    <a:ea typeface="Times New Roman" charset="0"/>
                    <a:cs typeface="Times New Roman" charset="0"/>
                  </a:rPr>
                  <a:t>free boundary problem </a:t>
                </a:r>
                <a:r>
                  <a:rPr lang="en-US" dirty="0" smtClean="0">
                    <a:latin typeface="Times New Roman" charset="0"/>
                    <a:ea typeface="Times New Roman" charset="0"/>
                    <a:cs typeface="Times New Roman" charset="0"/>
                  </a:rPr>
                  <a:t>to obtain the following </a:t>
                </a:r>
                <a:r>
                  <a:rPr lang="en-US" i="1" dirty="0" smtClean="0">
                    <a:latin typeface="Times New Roman" charset="0"/>
                    <a:ea typeface="Times New Roman" charset="0"/>
                    <a:cs typeface="Times New Roman" charset="0"/>
                  </a:rPr>
                  <a:t>Ordinary Differential Equation (</a:t>
                </a:r>
                <a:r>
                  <a:rPr lang="en-US" i="1" dirty="0" err="1" smtClean="0">
                    <a:latin typeface="Times New Roman" charset="0"/>
                    <a:ea typeface="Times New Roman" charset="0"/>
                    <a:cs typeface="Times New Roman" charset="0"/>
                  </a:rPr>
                  <a:t>o.d.e</a:t>
                </a:r>
                <a:r>
                  <a:rPr lang="en-US" i="1" dirty="0" smtClean="0">
                    <a:latin typeface="Times New Roman" charset="0"/>
                    <a:ea typeface="Times New Roman" charset="0"/>
                    <a:cs typeface="Times New Roman" charset="0"/>
                  </a:rPr>
                  <a:t>):</a:t>
                </a:r>
              </a:p>
              <a:p>
                <a:pPr>
                  <a:lnSpc>
                    <a:spcPct val="120000"/>
                  </a:lnSpc>
                </a:pPr>
                <a:endParaRPr lang="en-US" i="1" dirty="0" smtClean="0">
                  <a:latin typeface="Times New Roman" charset="0"/>
                  <a:ea typeface="Times New Roman" charset="0"/>
                  <a:cs typeface="Times New Roman"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mr-IN" i="1">
                              <a:latin typeface="Cambria Math" charset="0"/>
                              <a:ea typeface="Times New Roman" charset="0"/>
                              <a:cs typeface="Times New Roman" charset="0"/>
                            </a:rPr>
                          </m:ctrlPr>
                        </m:fPr>
                        <m:num>
                          <m:sSup>
                            <m:sSupPr>
                              <m:ctrlPr>
                                <a:rPr lang="mr-IN" i="1" smtClean="0">
                                  <a:latin typeface="Cambria Math" charset="0"/>
                                  <a:ea typeface="Times New Roman" charset="0"/>
                                  <a:cs typeface="Times New Roman" charset="0"/>
                                </a:rPr>
                              </m:ctrlPr>
                            </m:sSupPr>
                            <m:e>
                              <m:r>
                                <a:rPr lang="mr-IN" i="1">
                                  <a:latin typeface="Cambria Math" charset="0"/>
                                  <a:ea typeface="Times New Roman" charset="0"/>
                                  <a:cs typeface="Times New Roman" charset="0"/>
                                </a:rPr>
                                <m:t>𝜎</m:t>
                              </m:r>
                            </m:e>
                            <m:sup>
                              <m:r>
                                <a:rPr lang="en-US" b="0" i="1" smtClean="0">
                                  <a:latin typeface="Cambria Math" charset="0"/>
                                  <a:ea typeface="Times New Roman" charset="0"/>
                                  <a:cs typeface="Times New Roman" charset="0"/>
                                </a:rPr>
                                <m:t>2</m:t>
                              </m:r>
                            </m:sup>
                          </m:sSup>
                        </m:num>
                        <m:den>
                          <m:r>
                            <a:rPr lang="en-US" i="1">
                              <a:latin typeface="Cambria Math" charset="0"/>
                              <a:ea typeface="Times New Roman" charset="0"/>
                              <a:cs typeface="Times New Roman" charset="0"/>
                            </a:rPr>
                            <m:t>2</m:t>
                          </m:r>
                        </m:den>
                      </m:f>
                      <m:sSup>
                        <m:sSupPr>
                          <m:ctrlPr>
                            <a:rPr lang="mr-IN" i="1">
                              <a:latin typeface="Cambria Math" charset="0"/>
                              <a:ea typeface="Times New Roman" charset="0"/>
                              <a:cs typeface="Times New Roman" charset="0"/>
                            </a:rPr>
                          </m:ctrlPr>
                        </m:sSupPr>
                        <m:e>
                          <m:r>
                            <a:rPr lang="en-US" i="1">
                              <a:latin typeface="Cambria Math" charset="0"/>
                              <a:ea typeface="Times New Roman" charset="0"/>
                              <a:cs typeface="Times New Roman" charset="0"/>
                            </a:rPr>
                            <m:t>𝑠</m:t>
                          </m:r>
                        </m:e>
                        <m:sup>
                          <m:r>
                            <a:rPr lang="en-US" i="1">
                              <a:latin typeface="Cambria Math" charset="0"/>
                              <a:ea typeface="Times New Roman" charset="0"/>
                              <a:cs typeface="Times New Roman" charset="0"/>
                            </a:rPr>
                            <m:t>2</m:t>
                          </m:r>
                        </m:sup>
                      </m:sSup>
                      <m:sSubSup>
                        <m:sSubSupPr>
                          <m:ctrlPr>
                            <a:rPr lang="en-US" i="1" smtClean="0">
                              <a:latin typeface="Cambria Math" charset="0"/>
                              <a:ea typeface="Times New Roman" charset="0"/>
                              <a:cs typeface="Times New Roman" charset="0"/>
                            </a:rPr>
                          </m:ctrlPr>
                        </m:sSubSupPr>
                        <m:e>
                          <m:r>
                            <a:rPr lang="en-US" b="0" i="1" smtClean="0">
                              <a:latin typeface="Cambria Math" charset="0"/>
                              <a:ea typeface="Times New Roman" charset="0"/>
                              <a:cs typeface="Times New Roman" charset="0"/>
                            </a:rPr>
                            <m:t>𝑃</m:t>
                          </m:r>
                        </m:e>
                        <m:sub>
                          <m:r>
                            <a:rPr lang="en-US" b="0" i="1" smtClean="0">
                              <a:latin typeface="Cambria Math" charset="0"/>
                              <a:ea typeface="Times New Roman" charset="0"/>
                              <a:cs typeface="Times New Roman" charset="0"/>
                            </a:rPr>
                            <m:t>𝑆𝑆</m:t>
                          </m:r>
                        </m:sub>
                        <m:sup>
                          <m:r>
                            <a:rPr lang="en-US" b="0" i="1" smtClean="0">
                              <a:latin typeface="Cambria Math" charset="0"/>
                              <a:ea typeface="Times New Roman" charset="0"/>
                              <a:cs typeface="Times New Roman" charset="0"/>
                            </a:rPr>
                            <m:t>(1)</m:t>
                          </m:r>
                        </m:sup>
                      </m:sSub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i="1">
                          <a:latin typeface="Cambria Math" charset="0"/>
                          <a:ea typeface="Times New Roman" charset="0"/>
                          <a:cs typeface="Times New Roman" charset="0"/>
                        </a:rPr>
                        <m:t>+</m:t>
                      </m:r>
                      <m:r>
                        <a:rPr lang="en-US" b="0" i="1" smtClean="0">
                          <a:latin typeface="Cambria Math" charset="0"/>
                          <a:ea typeface="Times New Roman" charset="0"/>
                          <a:cs typeface="Times New Roman" charset="0"/>
                        </a:rPr>
                        <m:t>𝑟𝑆</m:t>
                      </m:r>
                      <m:sSubSup>
                        <m:sSubSupPr>
                          <m:ctrlPr>
                            <a:rPr lang="en-US" i="1">
                              <a:latin typeface="Cambria Math" charset="0"/>
                              <a:ea typeface="Times New Roman" charset="0"/>
                              <a:cs typeface="Times New Roman" charset="0"/>
                            </a:rPr>
                          </m:ctrlPr>
                        </m:sSubSupPr>
                        <m:e>
                          <m:r>
                            <a:rPr lang="en-US" i="1">
                              <a:latin typeface="Cambria Math" charset="0"/>
                              <a:ea typeface="Times New Roman" charset="0"/>
                              <a:cs typeface="Times New Roman" charset="0"/>
                            </a:rPr>
                            <m:t>𝑃</m:t>
                          </m:r>
                        </m:e>
                        <m:sub>
                          <m:r>
                            <a:rPr lang="en-US" i="1">
                              <a:latin typeface="Cambria Math" charset="0"/>
                              <a:ea typeface="Times New Roman" charset="0"/>
                              <a:cs typeface="Times New Roman" charset="0"/>
                            </a:rPr>
                            <m:t>𝑆</m:t>
                          </m:r>
                        </m:sub>
                        <m:sup>
                          <m:r>
                            <a:rPr lang="en-US" i="1">
                              <a:latin typeface="Cambria Math" charset="0"/>
                              <a:ea typeface="Times New Roman" charset="0"/>
                              <a:cs typeface="Times New Roman" charset="0"/>
                            </a:rPr>
                            <m:t>(1)</m:t>
                          </m:r>
                        </m:sup>
                      </m:sSub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𝑟</m:t>
                      </m:r>
                      <m:sSubSup>
                        <m:sSubSupPr>
                          <m:ctrlPr>
                            <a:rPr lang="en-US" i="1">
                              <a:latin typeface="Cambria Math" charset="0"/>
                              <a:ea typeface="Times New Roman" charset="0"/>
                              <a:cs typeface="Times New Roman" charset="0"/>
                            </a:rPr>
                          </m:ctrlPr>
                        </m:sSubSupPr>
                        <m:e>
                          <m:r>
                            <a:rPr lang="en-US" i="1">
                              <a:latin typeface="Cambria Math" charset="0"/>
                              <a:ea typeface="Times New Roman" charset="0"/>
                              <a:cs typeface="Times New Roman" charset="0"/>
                            </a:rPr>
                            <m:t>𝑃</m:t>
                          </m:r>
                        </m:e>
                        <m:sub>
                          <m:r>
                            <a:rPr lang="en-US" b="0" i="1" smtClean="0">
                              <a:latin typeface="Cambria Math" charset="0"/>
                              <a:ea typeface="Times New Roman" charset="0"/>
                              <a:cs typeface="Times New Roman" charset="0"/>
                            </a:rPr>
                            <m:t> </m:t>
                          </m:r>
                        </m:sub>
                        <m:sup>
                          <m:d>
                            <m:dPr>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1</m:t>
                              </m:r>
                            </m:e>
                          </m:d>
                        </m:sup>
                      </m:sSub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i="1">
                          <a:latin typeface="Cambria Math" charset="0"/>
                          <a:ea typeface="Times New Roman" charset="0"/>
                          <a:cs typeface="Times New Roman" charset="0"/>
                        </a:rPr>
                        <m:t>=</m:t>
                      </m:r>
                      <m:sSubSup>
                        <m:sSubSupPr>
                          <m:ctrlPr>
                            <a:rPr lang="en-US" i="1">
                              <a:latin typeface="Cambria Math" charset="0"/>
                              <a:ea typeface="Times New Roman" charset="0"/>
                              <a:cs typeface="Times New Roman" charset="0"/>
                            </a:rPr>
                          </m:ctrlPr>
                        </m:sSubSupPr>
                        <m:e>
                          <m:r>
                            <a:rPr lang="en-US" i="1">
                              <a:latin typeface="Cambria Math" charset="0"/>
                              <a:ea typeface="Times New Roman" charset="0"/>
                              <a:cs typeface="Times New Roman" charset="0"/>
                            </a:rPr>
                            <m:t>𝜆</m:t>
                          </m:r>
                          <m:r>
                            <a:rPr lang="en-US" b="0" i="1" smtClean="0">
                              <a:latin typeface="Cambria Math" charset="0"/>
                              <a:ea typeface="Times New Roman" charset="0"/>
                              <a:cs typeface="Times New Roman" charset="0"/>
                            </a:rPr>
                            <m:t>[</m:t>
                          </m:r>
                          <m:r>
                            <a:rPr lang="en-US" i="1">
                              <a:latin typeface="Cambria Math" charset="0"/>
                              <a:ea typeface="Times New Roman" charset="0"/>
                              <a:cs typeface="Times New Roman" charset="0"/>
                            </a:rPr>
                            <m:t>𝑃</m:t>
                          </m:r>
                        </m:e>
                        <m:sub>
                          <m:r>
                            <a:rPr lang="en-US" i="1">
                              <a:latin typeface="Cambria Math" charset="0"/>
                              <a:ea typeface="Times New Roman" charset="0"/>
                              <a:cs typeface="Times New Roman" charset="0"/>
                            </a:rPr>
                            <m:t> </m:t>
                          </m:r>
                        </m:sub>
                        <m:sup>
                          <m:d>
                            <m:dPr>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1</m:t>
                              </m:r>
                            </m:e>
                          </m:d>
                        </m:sup>
                      </m:sSubSup>
                      <m:d>
                        <m:dPr>
                          <m:ctrlPr>
                            <a:rPr lang="en-US" b="0" i="1" smtClean="0">
                              <a:latin typeface="Cambria Math" charset="0"/>
                              <a:ea typeface="Times New Roman" charset="0"/>
                              <a:cs typeface="Times New Roman" charset="0"/>
                            </a:rPr>
                          </m:ctrlPr>
                        </m:dPr>
                        <m:e>
                          <m:r>
                            <m:rPr>
                              <m:sty m:val="p"/>
                            </m:rPr>
                            <a:rPr lang="en-US">
                              <a:latin typeface="Cambria Math" charset="0"/>
                              <a:ea typeface="Times New Roman" charset="0"/>
                              <a:cs typeface="Times New Roman" charset="0"/>
                            </a:rPr>
                            <m:t>S</m:t>
                          </m:r>
                        </m:e>
                      </m:d>
                      <m:r>
                        <a:rPr lang="en-US" b="0" i="0" smtClean="0">
                          <a:latin typeface="Cambria Math" charset="0"/>
                          <a:ea typeface="Times New Roman" charset="0"/>
                          <a:cs typeface="Times New Roman" charset="0"/>
                        </a:rPr>
                        <m:t>−</m:t>
                      </m:r>
                      <m:d>
                        <m:dPr>
                          <m:endChr m:val="]"/>
                          <m:ctrlPr>
                            <a:rPr lang="en-US" b="0" i="1" smtClean="0">
                              <a:latin typeface="Cambria Math" charset="0"/>
                              <a:ea typeface="Times New Roman" charset="0"/>
                              <a:cs typeface="Times New Roman" charset="0"/>
                            </a:rPr>
                          </m:ctrlPr>
                        </m:dPr>
                        <m:e>
                          <m:r>
                            <m:rPr>
                              <m:sty m:val="p"/>
                            </m:rPr>
                            <a:rPr lang="en-US" b="0" i="0" smtClean="0">
                              <a:latin typeface="Cambria Math" charset="0"/>
                              <a:ea typeface="Times New Roman" charset="0"/>
                              <a:cs typeface="Times New Roman" charset="0"/>
                            </a:rPr>
                            <m:t>K</m:t>
                          </m:r>
                          <m:r>
                            <a:rPr lang="en-US" b="0" i="0" smtClean="0">
                              <a:latin typeface="Cambria Math" charset="0"/>
                              <a:ea typeface="Times New Roman" charset="0"/>
                              <a:cs typeface="Times New Roman" charset="0"/>
                            </a:rPr>
                            <m:t>−</m:t>
                          </m:r>
                          <m:r>
                            <m:rPr>
                              <m:sty m:val="p"/>
                            </m:rPr>
                            <a:rPr lang="en-US" b="0" i="0" smtClean="0">
                              <a:latin typeface="Cambria Math" charset="0"/>
                              <a:ea typeface="Times New Roman" charset="0"/>
                              <a:cs typeface="Times New Roman" charset="0"/>
                            </a:rPr>
                            <m:t>S</m:t>
                          </m:r>
                          <m:sSup>
                            <m:sSupPr>
                              <m:ctrlPr>
                                <a:rPr lang="en-US" b="0" i="1" smtClean="0">
                                  <a:latin typeface="Cambria Math" charset="0"/>
                                  <a:ea typeface="Times New Roman" charset="0"/>
                                  <a:cs typeface="Times New Roman" charset="0"/>
                                </a:rPr>
                              </m:ctrlPr>
                            </m:sSupPr>
                            <m:e>
                              <m:r>
                                <a:rPr lang="en-US" b="0" i="1" smtClean="0">
                                  <a:latin typeface="Cambria Math" charset="0"/>
                                  <a:ea typeface="Times New Roman" charset="0"/>
                                  <a:cs typeface="Times New Roman" charset="0"/>
                                </a:rPr>
                                <m:t>)</m:t>
                              </m:r>
                            </m:e>
                            <m:sup>
                              <m:r>
                                <a:rPr lang="en-US" b="0" i="1" smtClean="0">
                                  <a:latin typeface="Cambria Math" charset="0"/>
                                  <a:ea typeface="Times New Roman" charset="0"/>
                                  <a:cs typeface="Times New Roman" charset="0"/>
                                </a:rPr>
                                <m:t>+</m:t>
                              </m:r>
                            </m:sup>
                          </m:sSup>
                        </m:e>
                      </m:d>
                      <m:r>
                        <a:rPr lang="en-US" b="0" i="1" smtClean="0">
                          <a:latin typeface="Cambria Math" charset="0"/>
                          <a:ea typeface="Times New Roman" charset="0"/>
                          <a:cs typeface="Times New Roman" charset="0"/>
                        </a:rPr>
                        <m:t>,  </m:t>
                      </m:r>
                      <m:r>
                        <a:rPr lang="en-US" b="0" i="1" smtClean="0">
                          <a:latin typeface="Cambria Math" charset="0"/>
                          <a:ea typeface="Times New Roman" charset="0"/>
                          <a:cs typeface="Times New Roman" charset="0"/>
                        </a:rPr>
                        <m:t>𝑆</m:t>
                      </m:r>
                      <m:r>
                        <a:rPr lang="en-US" i="1">
                          <a:latin typeface="Cambria Math" charset="0"/>
                          <a:ea typeface="Times New Roman" charset="0"/>
                          <a:cs typeface="Times New Roman" charset="0"/>
                        </a:rPr>
                        <m:t>&gt;</m:t>
                      </m:r>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1</m:t>
                          </m:r>
                        </m:sub>
                      </m:sSub>
                    </m:oMath>
                  </m:oMathPara>
                </a14:m>
                <a:endParaRPr lang="en-US" i="1" dirty="0" smtClean="0">
                  <a:latin typeface="Times New Roman" charset="0"/>
                  <a:ea typeface="Times New Roman" charset="0"/>
                  <a:cs typeface="Times New Roman" charset="0"/>
                </a:endParaRPr>
              </a:p>
              <a:p>
                <a:pPr>
                  <a:lnSpc>
                    <a:spcPct val="120000"/>
                  </a:lnSpc>
                </a:pPr>
                <a:endParaRPr lang="en-US" dirty="0" smtClean="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Boundary conditions:</a:t>
                </a:r>
              </a:p>
              <a:p>
                <a:pPr>
                  <a:lnSpc>
                    <a:spcPct val="120000"/>
                  </a:lnSpc>
                </a:pPr>
                <a:endParaRPr lang="en-US" dirty="0" smtClean="0">
                  <a:latin typeface="Times New Roman" charset="0"/>
                  <a:ea typeface="Times New Roman" charset="0"/>
                  <a:cs typeface="Times New Roman" charset="0"/>
                </a:endParaRPr>
              </a:p>
              <a:p>
                <a:pPr marL="0" indent="0">
                  <a:lnSpc>
                    <a:spcPct val="120000"/>
                  </a:lnSpc>
                  <a:buNone/>
                </a:pPr>
                <a:r>
                  <a:rPr lang="en-US" dirty="0" smtClean="0">
                    <a:latin typeface="Times New Roman" charset="0"/>
                    <a:ea typeface="Times New Roman" charset="0"/>
                    <a:cs typeface="Times New Roman" charset="0"/>
                  </a:rPr>
                  <a:t>                              </a:t>
                </a:r>
                <a14:m>
                  <m:oMath xmlns:m="http://schemas.openxmlformats.org/officeDocument/2006/math">
                    <m:func>
                      <m:funcPr>
                        <m:ctrlPr>
                          <a:rPr lang="mr-IN" i="1">
                            <a:latin typeface="Cambria Math" charset="0"/>
                            <a:ea typeface="Times New Roman" charset="0"/>
                            <a:cs typeface="Times New Roman" charset="0"/>
                          </a:rPr>
                        </m:ctrlPr>
                      </m:funcPr>
                      <m:fName>
                        <m:limLow>
                          <m:limLowPr>
                            <m:ctrlPr>
                              <a:rPr lang="mr-IN" i="1">
                                <a:latin typeface="Cambria Math" charset="0"/>
                                <a:ea typeface="Times New Roman" charset="0"/>
                                <a:cs typeface="Times New Roman" charset="0"/>
                              </a:rPr>
                            </m:ctrlPr>
                          </m:limLowPr>
                          <m:e>
                            <m:r>
                              <m:rPr>
                                <m:sty m:val="p"/>
                              </m:rPr>
                              <a:rPr lang="mr-IN">
                                <a:latin typeface="Cambria Math" charset="0"/>
                                <a:ea typeface="Times New Roman" charset="0"/>
                                <a:cs typeface="Times New Roman" charset="0"/>
                              </a:rPr>
                              <m:t>lim</m:t>
                            </m:r>
                          </m:e>
                          <m:lim>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m:t>
                            </m:r>
                            <m:r>
                              <m:rPr>
                                <m:nor/>
                              </m:rPr>
                              <a:rPr lang="en-US" dirty="0">
                                <a:latin typeface="Times New Roman" charset="0"/>
                                <a:ea typeface="Times New Roman" charset="0"/>
                                <a:cs typeface="Times New Roman" charset="0"/>
                              </a:rPr>
                              <m:t>∞</m:t>
                            </m:r>
                          </m:lim>
                        </m:limLow>
                      </m:fName>
                      <m:e>
                        <m:sSup>
                          <m:sSupPr>
                            <m:ctrlPr>
                              <a:rPr lang="en-US" i="1" dirty="0" smtClean="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𝑃</m:t>
                            </m:r>
                          </m:e>
                          <m:sup>
                            <m:r>
                              <a:rPr lang="en-US" b="0" i="1" dirty="0" smtClean="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e>
                    </m:func>
                  </m:oMath>
                </a14:m>
                <a:r>
                  <a:rPr lang="en-US" dirty="0">
                    <a:latin typeface="Times New Roman" charset="0"/>
                    <a:ea typeface="Times New Roman" charset="0"/>
                    <a:cs typeface="Times New Roman" charset="0"/>
                  </a:rPr>
                  <a:t>=0</a:t>
                </a:r>
                <a:r>
                  <a:rPr lang="en-US" dirty="0" smtClean="0">
                    <a:latin typeface="Times New Roman" charset="0"/>
                    <a:ea typeface="Times New Roman" charset="0"/>
                    <a:cs typeface="Times New Roman" charset="0"/>
                  </a:rPr>
                  <a:t>,    </a:t>
                </a:r>
                <a14:m>
                  <m:oMath xmlns:m="http://schemas.openxmlformats.org/officeDocument/2006/math">
                    <m:func>
                      <m:funcPr>
                        <m:ctrlPr>
                          <a:rPr lang="mr-IN" i="1">
                            <a:latin typeface="Cambria Math" charset="0"/>
                            <a:ea typeface="Times New Roman" charset="0"/>
                            <a:cs typeface="Times New Roman" charset="0"/>
                          </a:rPr>
                        </m:ctrlPr>
                      </m:funcPr>
                      <m:fName>
                        <m:limLow>
                          <m:limLowPr>
                            <m:ctrlPr>
                              <a:rPr lang="mr-IN" i="1">
                                <a:latin typeface="Cambria Math" charset="0"/>
                                <a:ea typeface="Times New Roman" charset="0"/>
                                <a:cs typeface="Times New Roman" charset="0"/>
                              </a:rPr>
                            </m:ctrlPr>
                          </m:limLowPr>
                          <m:e>
                            <m:r>
                              <m:rPr>
                                <m:sty m:val="p"/>
                              </m:rPr>
                              <a:rPr lang="mr-IN">
                                <a:latin typeface="Cambria Math" charset="0"/>
                                <a:ea typeface="Times New Roman" charset="0"/>
                                <a:cs typeface="Times New Roman" charset="0"/>
                              </a:rPr>
                              <m:t>lim</m:t>
                            </m:r>
                          </m:e>
                          <m:lim>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m:t>
                            </m:r>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1</m:t>
                                </m:r>
                              </m:sub>
                            </m:sSub>
                          </m:lim>
                        </m:limLow>
                      </m:fName>
                      <m:e>
                        <m:sSup>
                          <m:sSupPr>
                            <m:ctrlPr>
                              <a:rPr lang="en-US" i="1" dirty="0">
                                <a:latin typeface="Cambria Math" charset="0"/>
                                <a:ea typeface="Times New Roman" charset="0"/>
                                <a:cs typeface="Times New Roman" charset="0"/>
                              </a:rPr>
                            </m:ctrlPr>
                          </m:sSupPr>
                          <m:e>
                            <m:r>
                              <a:rPr lang="en-US" i="1" dirty="0">
                                <a:latin typeface="Cambria Math" charset="0"/>
                                <a:ea typeface="Times New Roman" charset="0"/>
                                <a:cs typeface="Times New Roman" charset="0"/>
                              </a:rPr>
                              <m:t>𝑃</m:t>
                            </m:r>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e>
                    </m:func>
                  </m:oMath>
                </a14:m>
                <a:r>
                  <a:rPr lang="en-US" dirty="0">
                    <a:latin typeface="Times New Roman" charset="0"/>
                    <a:ea typeface="Times New Roman" charset="0"/>
                    <a:cs typeface="Times New Roman" charset="0"/>
                  </a:rPr>
                  <a:t>=K-</a:t>
                </a:r>
                <a14:m>
                  <m:oMath xmlns:m="http://schemas.openxmlformats.org/officeDocument/2006/math">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1</m:t>
                        </m:r>
                      </m:sub>
                    </m:sSub>
                    <m:r>
                      <a:rPr lang="en-US" b="0" i="1" smtClean="0">
                        <a:latin typeface="Cambria Math" charset="0"/>
                        <a:ea typeface="Times New Roman" charset="0"/>
                        <a:cs typeface="Times New Roman" charset="0"/>
                      </a:rPr>
                      <m:t>,    </m:t>
                    </m:r>
                    <m:func>
                      <m:funcPr>
                        <m:ctrlPr>
                          <a:rPr lang="mr-IN" i="1">
                            <a:latin typeface="Cambria Math" charset="0"/>
                            <a:ea typeface="Times New Roman" charset="0"/>
                            <a:cs typeface="Times New Roman" charset="0"/>
                          </a:rPr>
                        </m:ctrlPr>
                      </m:funcPr>
                      <m:fName>
                        <m:limLow>
                          <m:limLowPr>
                            <m:ctrlPr>
                              <a:rPr lang="mr-IN" i="1">
                                <a:latin typeface="Cambria Math" charset="0"/>
                                <a:ea typeface="Times New Roman" charset="0"/>
                                <a:cs typeface="Times New Roman" charset="0"/>
                              </a:rPr>
                            </m:ctrlPr>
                          </m:limLowPr>
                          <m:e>
                            <m:r>
                              <m:rPr>
                                <m:sty m:val="p"/>
                              </m:rPr>
                              <a:rPr lang="mr-IN">
                                <a:latin typeface="Cambria Math" charset="0"/>
                                <a:ea typeface="Times New Roman" charset="0"/>
                                <a:cs typeface="Times New Roman" charset="0"/>
                              </a:rPr>
                              <m:t>lim</m:t>
                            </m:r>
                          </m:e>
                          <m:lim>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m:t>
                            </m:r>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1</m:t>
                                </m:r>
                              </m:sub>
                            </m:sSub>
                          </m:lim>
                        </m:limLow>
                      </m:fName>
                      <m:e>
                        <m:sSup>
                          <m:sSupPr>
                            <m:ctrlPr>
                              <a:rPr lang="en-US" i="1" dirty="0">
                                <a:latin typeface="Cambria Math" charset="0"/>
                                <a:ea typeface="Times New Roman" charset="0"/>
                                <a:cs typeface="Times New Roman" charset="0"/>
                              </a:rPr>
                            </m:ctrlPr>
                          </m:sSupPr>
                          <m:e>
                            <m:sSub>
                              <m:sSubPr>
                                <m:ctrlPr>
                                  <a:rPr lang="en-US" i="1" dirty="0" smtClean="0">
                                    <a:latin typeface="Cambria Math" charset="0"/>
                                    <a:ea typeface="Times New Roman" charset="0"/>
                                    <a:cs typeface="Times New Roman" charset="0"/>
                                  </a:rPr>
                                </m:ctrlPr>
                              </m:sSubPr>
                              <m:e>
                                <m:r>
                                  <a:rPr lang="en-US" i="1" dirty="0">
                                    <a:latin typeface="Cambria Math" charset="0"/>
                                    <a:ea typeface="Times New Roman" charset="0"/>
                                    <a:cs typeface="Times New Roman" charset="0"/>
                                  </a:rPr>
                                  <m:t>𝑃</m:t>
                                </m:r>
                              </m:e>
                              <m:sub>
                                <m:r>
                                  <a:rPr lang="en-US" b="0" i="1" dirty="0" smtClean="0">
                                    <a:latin typeface="Cambria Math" charset="0"/>
                                    <a:ea typeface="Times New Roman" charset="0"/>
                                    <a:cs typeface="Times New Roman" charset="0"/>
                                  </a:rPr>
                                  <m:t>𝑠</m:t>
                                </m:r>
                              </m:sub>
                            </m:sSub>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e>
                    </m:func>
                  </m:oMath>
                </a14:m>
                <a:r>
                  <a:rPr lang="en-US" dirty="0">
                    <a:latin typeface="Times New Roman" charset="0"/>
                    <a:ea typeface="Times New Roman" charset="0"/>
                    <a:cs typeface="Times New Roman" charset="0"/>
                  </a:rPr>
                  <a:t>= -1</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135" y="1266782"/>
                <a:ext cx="10515600" cy="5089568"/>
              </a:xfrm>
              <a:blipFill rotWithShape="0">
                <a:blip r:embed="rId2"/>
                <a:stretch>
                  <a:fillRect l="-638" t="-838" r="-1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20</a:t>
            </a:fld>
            <a:endParaRPr lang="en-US"/>
          </a:p>
        </p:txBody>
      </p:sp>
    </p:spTree>
    <p:extLst>
      <p:ext uri="{BB962C8B-B14F-4D97-AF65-F5344CB8AC3E}">
        <p14:creationId xmlns:p14="http://schemas.microsoft.com/office/powerpoint/2010/main" val="1861749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284205"/>
                <a:ext cx="10515600" cy="5892758"/>
              </a:xfrm>
            </p:spPr>
            <p:txBody>
              <a:bodyPr>
                <a:normAutofit lnSpcReduction="10000"/>
              </a:bodyPr>
              <a:lstStyle/>
              <a:p>
                <a:r>
                  <a:rPr lang="en-US" dirty="0" smtClean="0">
                    <a:latin typeface="Times New Roman" charset="0"/>
                    <a:ea typeface="Times New Roman" charset="0"/>
                    <a:cs typeface="Times New Roman" charset="0"/>
                  </a:rPr>
                  <a:t>Solving the </a:t>
                </a:r>
                <a:r>
                  <a:rPr lang="en-US" i="1" dirty="0" smtClean="0">
                    <a:latin typeface="Times New Roman" charset="0"/>
                    <a:ea typeface="Times New Roman" charset="0"/>
                    <a:cs typeface="Times New Roman" charset="0"/>
                  </a:rPr>
                  <a:t>(</a:t>
                </a:r>
                <a:r>
                  <a:rPr lang="en-US" i="1" dirty="0" err="1" smtClean="0">
                    <a:latin typeface="Times New Roman" charset="0"/>
                    <a:ea typeface="Times New Roman" charset="0"/>
                    <a:cs typeface="Times New Roman" charset="0"/>
                  </a:rPr>
                  <a:t>o.d.e</a:t>
                </a:r>
                <a:r>
                  <a:rPr lang="en-US" i="1"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the Canadian Put Value can be decomposed to:</a:t>
                </a:r>
              </a:p>
              <a:p>
                <a:pPr marL="0" indent="0">
                  <a:buNone/>
                </a:pPr>
                <a:endParaRPr lang="en-US" dirty="0" smtClean="0">
                  <a:latin typeface="Cambria Math" charset="0"/>
                  <a:ea typeface="Times New Roman" charset="0"/>
                  <a:cs typeface="Times New Roman" charset="0"/>
                </a:endParaRPr>
              </a:p>
              <a:p>
                <a:pPr marL="0" indent="0">
                  <a:buNone/>
                </a:pPr>
                <a14:m>
                  <m:oMath xmlns:m="http://schemas.openxmlformats.org/officeDocument/2006/math">
                    <m:sSup>
                      <m:sSupPr>
                        <m:ctrlPr>
                          <a:rPr lang="en-US" i="1" dirty="0">
                            <a:latin typeface="Cambria Math" charset="0"/>
                            <a:ea typeface="Times New Roman" charset="0"/>
                            <a:cs typeface="Times New Roman" charset="0"/>
                          </a:rPr>
                        </m:ctrlPr>
                      </m:sSupPr>
                      <m:e>
                        <m:r>
                          <a:rPr lang="en-US" i="1" dirty="0">
                            <a:latin typeface="Cambria Math" charset="0"/>
                            <a:ea typeface="Times New Roman" charset="0"/>
                            <a:cs typeface="Times New Roman" charset="0"/>
                          </a:rPr>
                          <m:t>𝑃</m:t>
                        </m:r>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oMath>
                </a14:m>
                <a:r>
                  <a:rPr lang="en-US" dirty="0" smtClean="0">
                    <a:latin typeface="Times New Roman" charset="0"/>
                    <a:ea typeface="Times New Roman" charset="0"/>
                    <a:cs typeface="Times New Roman" charset="0"/>
                  </a:rPr>
                  <a:t> = </a:t>
                </a:r>
                <a14:m>
                  <m:oMath xmlns:m="http://schemas.openxmlformats.org/officeDocument/2006/math">
                    <m:d>
                      <m:dPr>
                        <m:begChr m:val="{"/>
                        <m:endChr m:val=""/>
                        <m:ctrlPr>
                          <a:rPr lang="mr-IN" i="1" smtClean="0">
                            <a:latin typeface="Cambria Math" charset="0"/>
                            <a:ea typeface="Times New Roman" charset="0"/>
                            <a:cs typeface="Times New Roman" charset="0"/>
                          </a:rPr>
                        </m:ctrlPr>
                      </m:dPr>
                      <m:e>
                        <m:eqArr>
                          <m:eqArrPr>
                            <m:ctrlPr>
                              <a:rPr lang="mr-IN" i="1" smtClean="0">
                                <a:latin typeface="Cambria Math" charset="0"/>
                                <a:ea typeface="Times New Roman" charset="0"/>
                                <a:cs typeface="Times New Roman" charset="0"/>
                              </a:rPr>
                            </m:ctrlPr>
                          </m:eqArrPr>
                          <m:e>
                            <m:sSup>
                              <m:sSupPr>
                                <m:ctrlPr>
                                  <a:rPr lang="en-US" i="1" dirty="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𝑝</m:t>
                                </m:r>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b="0" i="1" smtClean="0">
                                <a:latin typeface="Cambria Math" charset="0"/>
                                <a:ea typeface="Times New Roman" charset="0"/>
                                <a:cs typeface="Times New Roman" charset="0"/>
                              </a:rPr>
                              <m:t>+</m:t>
                            </m:r>
                            <m:sSup>
                              <m:sSupPr>
                                <m:ctrlPr>
                                  <a:rPr lang="en-US" i="1" dirty="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𝑏</m:t>
                                </m:r>
                              </m:e>
                              <m:sup>
                                <m:d>
                                  <m:dPr>
                                    <m:ctrlPr>
                                      <a:rPr lang="en-US" i="1" dirty="0">
                                        <a:latin typeface="Cambria Math" charset="0"/>
                                        <a:ea typeface="Times New Roman" charset="0"/>
                                        <a:cs typeface="Times New Roman" charset="0"/>
                                      </a:rPr>
                                    </m:ctrlPr>
                                  </m:dPr>
                                  <m:e>
                                    <m:r>
                                      <a:rPr lang="en-US" i="1" dirty="0">
                                        <a:latin typeface="Cambria Math" charset="0"/>
                                        <a:ea typeface="Times New Roman" charset="0"/>
                                        <a:cs typeface="Times New Roman" charset="0"/>
                                      </a:rPr>
                                      <m:t>1</m:t>
                                    </m:r>
                                  </m:e>
                                </m:d>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b="0" i="1" smtClean="0">
                                <a:latin typeface="Cambria Math" charset="0"/>
                                <a:ea typeface="Times New Roman" charset="0"/>
                                <a:cs typeface="Times New Roman" charset="0"/>
                              </a:rPr>
                              <m:t>                           </m:t>
                            </m:r>
                            <m:r>
                              <a:rPr lang="en-US" b="0" i="1" smtClean="0">
                                <a:latin typeface="Cambria Math" charset="0"/>
                                <a:ea typeface="Times New Roman" charset="0"/>
                                <a:cs typeface="Times New Roman" charset="0"/>
                              </a:rPr>
                              <m:t>𝑖𝑓</m:t>
                            </m:r>
                            <m:r>
                              <a:rPr lang="en-US" b="0" i="1" smtClean="0">
                                <a:latin typeface="Cambria Math" charset="0"/>
                                <a:ea typeface="Times New Roman" charset="0"/>
                                <a:cs typeface="Times New Roman" charset="0"/>
                              </a:rPr>
                              <m:t> </m:t>
                            </m:r>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&gt;</m:t>
                            </m:r>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b="0" i="1" smtClean="0">
                                    <a:latin typeface="Cambria Math" charset="0"/>
                                    <a:ea typeface="Times New Roman" charset="0"/>
                                    <a:cs typeface="Times New Roman" charset="0"/>
                                  </a:rPr>
                                  <m:t>0</m:t>
                                </m:r>
                              </m:sub>
                            </m:sSub>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𝐾</m:t>
                            </m:r>
                          </m:e>
                          <m:e>
                            <m:r>
                              <a:rPr lang="en-US" b="0" i="1" smtClean="0">
                                <a:latin typeface="Cambria Math" charset="0"/>
                                <a:ea typeface="Times New Roman" charset="0"/>
                                <a:cs typeface="Times New Roman" charset="0"/>
                              </a:rPr>
                              <m:t>𝐾𝑅</m:t>
                            </m:r>
                            <m:r>
                              <a:rPr lang="en-US" b="0" i="1" smtClean="0">
                                <a:latin typeface="Cambria Math" charset="0"/>
                                <a:ea typeface="Times New Roman" charset="0"/>
                                <a:cs typeface="Times New Roman" charset="0"/>
                              </a:rPr>
                              <m:t>−</m:t>
                            </m:r>
                            <m:r>
                              <a:rPr lang="en-US" b="0" i="1" smtClean="0">
                                <a:latin typeface="Cambria Math" charset="0"/>
                                <a:ea typeface="Times New Roman" charset="0"/>
                                <a:cs typeface="Times New Roman" charset="0"/>
                              </a:rPr>
                              <m:t>𝑆</m:t>
                            </m:r>
                            <m:r>
                              <a:rPr lang="en-US" b="0" i="1" smtClean="0">
                                <a:latin typeface="Cambria Math" charset="0"/>
                                <a:ea typeface="Times New Roman" charset="0"/>
                                <a:cs typeface="Times New Roman" charset="0"/>
                              </a:rPr>
                              <m:t>+</m:t>
                            </m:r>
                            <m:sSup>
                              <m:sSupPr>
                                <m:ctrlPr>
                                  <a:rPr lang="en-US" i="1" dirty="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𝑐</m:t>
                                </m:r>
                              </m:e>
                              <m:sup>
                                <m:d>
                                  <m:dPr>
                                    <m:ctrlPr>
                                      <a:rPr lang="en-US" i="1" dirty="0">
                                        <a:latin typeface="Cambria Math" charset="0"/>
                                        <a:ea typeface="Times New Roman" charset="0"/>
                                        <a:cs typeface="Times New Roman" charset="0"/>
                                      </a:rPr>
                                    </m:ctrlPr>
                                  </m:dPr>
                                  <m:e>
                                    <m:r>
                                      <a:rPr lang="en-US" i="1" dirty="0">
                                        <a:latin typeface="Cambria Math" charset="0"/>
                                        <a:ea typeface="Times New Roman" charset="0"/>
                                        <a:cs typeface="Times New Roman" charset="0"/>
                                      </a:rPr>
                                      <m:t>1</m:t>
                                    </m:r>
                                  </m:e>
                                </m:d>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b="0" i="1" smtClean="0">
                                <a:latin typeface="Cambria Math" charset="0"/>
                                <a:ea typeface="Times New Roman" charset="0"/>
                                <a:cs typeface="Times New Roman" charset="0"/>
                              </a:rPr>
                              <m:t>+</m:t>
                            </m:r>
                            <m:sSup>
                              <m:sSupPr>
                                <m:ctrlPr>
                                  <a:rPr lang="en-US" i="1" dirty="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𝑏</m:t>
                                </m:r>
                              </m:e>
                              <m:sup>
                                <m:d>
                                  <m:dPr>
                                    <m:ctrlPr>
                                      <a:rPr lang="en-US" i="1" dirty="0">
                                        <a:latin typeface="Cambria Math" charset="0"/>
                                        <a:ea typeface="Times New Roman" charset="0"/>
                                        <a:cs typeface="Times New Roman" charset="0"/>
                                      </a:rPr>
                                    </m:ctrlPr>
                                  </m:dPr>
                                  <m:e>
                                    <m:r>
                                      <a:rPr lang="en-US" i="1" dirty="0">
                                        <a:latin typeface="Cambria Math" charset="0"/>
                                        <a:ea typeface="Times New Roman" charset="0"/>
                                        <a:cs typeface="Times New Roman" charset="0"/>
                                      </a:rPr>
                                      <m:t>1</m:t>
                                    </m:r>
                                  </m:e>
                                </m:d>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r>
                              <a:rPr lang="en-US" b="0" i="1" smtClean="0">
                                <a:latin typeface="Cambria Math" charset="0"/>
                                <a:ea typeface="Times New Roman" charset="0"/>
                                <a:cs typeface="Times New Roman" charset="0"/>
                              </a:rPr>
                              <m:t>        </m:t>
                            </m:r>
                            <m:r>
                              <a:rPr lang="en-US" i="1">
                                <a:latin typeface="Cambria Math" charset="0"/>
                                <a:ea typeface="Times New Roman" charset="0"/>
                                <a:cs typeface="Times New Roman" charset="0"/>
                              </a:rPr>
                              <m:t>𝑖𝑓</m:t>
                            </m:r>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𝑆</m:t>
                            </m:r>
                            <m:r>
                              <a:rPr lang="en-US"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sSub>
                                  <m:sSubPr>
                                    <m:ctrlPr>
                                      <a:rPr lang="en-US" i="1">
                                        <a:latin typeface="Cambria Math" charset="0"/>
                                        <a:ea typeface="Times New Roman" charset="0"/>
                                        <a:cs typeface="Times New Roman" charset="0"/>
                                      </a:rPr>
                                    </m:ctrlPr>
                                  </m:sSubPr>
                                  <m:e>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b="0" i="1" smtClean="0">
                                            <a:latin typeface="Cambria Math" charset="0"/>
                                            <a:ea typeface="Times New Roman" charset="0"/>
                                            <a:cs typeface="Times New Roman" charset="0"/>
                                          </a:rPr>
                                          <m:t>1</m:t>
                                        </m:r>
                                      </m:sub>
                                    </m:sSub>
                                    <m:r>
                                      <a:rPr lang="en-US" b="0" i="1" smtClean="0">
                                        <a:latin typeface="Cambria Math" charset="0"/>
                                        <a:ea typeface="Times New Roman" charset="0"/>
                                        <a:cs typeface="Times New Roman" charset="0"/>
                                      </a:rPr>
                                      <m:t>,</m:t>
                                    </m:r>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0</m:t>
                                    </m:r>
                                  </m:sub>
                                </m:sSub>
                              </m:e>
                            </m:d>
                          </m:e>
                          <m:e>
                            <m:r>
                              <a:rPr lang="en-US" i="1">
                                <a:latin typeface="Cambria Math" charset="0"/>
                                <a:ea typeface="Times New Roman" charset="0"/>
                                <a:cs typeface="Times New Roman" charset="0"/>
                              </a:rPr>
                              <m:t>𝐾</m:t>
                            </m:r>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𝑆</m:t>
                            </m:r>
                            <m:r>
                              <a:rPr lang="en-US" b="0" i="1" smtClean="0">
                                <a:latin typeface="Cambria Math" charset="0"/>
                                <a:ea typeface="Times New Roman" charset="0"/>
                                <a:cs typeface="Times New Roman" charset="0"/>
                              </a:rPr>
                              <m:t>                                                         </m:t>
                            </m:r>
                            <m:r>
                              <a:rPr lang="en-US" i="1">
                                <a:latin typeface="Cambria Math" charset="0"/>
                                <a:ea typeface="Times New Roman" charset="0"/>
                                <a:cs typeface="Times New Roman" charset="0"/>
                              </a:rPr>
                              <m:t>𝑖𝑓</m:t>
                            </m:r>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𝑆</m:t>
                            </m:r>
                            <m:r>
                              <a:rPr lang="en-US" i="1" smtClean="0">
                                <a:latin typeface="Cambria Math" charset="0"/>
                                <a:ea typeface="Cambria Math" charset="0"/>
                                <a:cs typeface="Cambria Math" charset="0"/>
                              </a:rPr>
                              <m:t>≤</m:t>
                            </m:r>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0</m:t>
                                </m:r>
                                <m:r>
                                  <a:rPr lang="en-US" b="0" i="1" smtClean="0">
                                    <a:latin typeface="Cambria Math" charset="0"/>
                                    <a:ea typeface="Times New Roman" charset="0"/>
                                    <a:cs typeface="Times New Roman" charset="0"/>
                                  </a:rPr>
                                  <m:t>,</m:t>
                                </m:r>
                              </m:sub>
                            </m:sSub>
                          </m:e>
                        </m:eqArr>
                      </m:e>
                    </m:d>
                  </m:oMath>
                </a14:m>
                <a:r>
                  <a:rPr lang="en-US" dirty="0" smtClean="0">
                    <a:latin typeface="Times New Roman" charset="0"/>
                    <a:ea typeface="Times New Roman" charset="0"/>
                    <a:cs typeface="Times New Roman" charset="0"/>
                  </a:rPr>
                  <a:t>      (2)</a:t>
                </a:r>
              </a:p>
              <a:p>
                <a:pPr marL="0" indent="0">
                  <a:buNone/>
                </a:pPr>
                <a:endParaRPr lang="en-US" dirty="0" smtClean="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Where </a:t>
                </a:r>
                <a14:m>
                  <m:oMath xmlns:m="http://schemas.openxmlformats.org/officeDocument/2006/math">
                    <m:sSup>
                      <m:sSupPr>
                        <m:ctrlPr>
                          <a:rPr lang="en-US" i="1" dirty="0">
                            <a:latin typeface="Cambria Math" charset="0"/>
                            <a:ea typeface="Times New Roman" charset="0"/>
                            <a:cs typeface="Times New Roman" charset="0"/>
                          </a:rPr>
                        </m:ctrlPr>
                      </m:sSupPr>
                      <m:e>
                        <m:r>
                          <a:rPr lang="en-US" i="1" dirty="0">
                            <a:latin typeface="Cambria Math" charset="0"/>
                            <a:ea typeface="Times New Roman" charset="0"/>
                            <a:cs typeface="Times New Roman" charset="0"/>
                          </a:rPr>
                          <m:t>𝑃</m:t>
                        </m:r>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oMath>
                </a14:m>
                <a:r>
                  <a:rPr lang="en-US" dirty="0" smtClean="0">
                    <a:latin typeface="Times New Roman" charset="0"/>
                    <a:ea typeface="Times New Roman" charset="0"/>
                    <a:cs typeface="Times New Roman" charset="0"/>
                  </a:rPr>
                  <a:t> is the value of a European put paying (K-S</a:t>
                </a:r>
                <a14:m>
                  <m:oMath xmlns:m="http://schemas.openxmlformats.org/officeDocument/2006/math">
                    <m:sSup>
                      <m:sSupPr>
                        <m:ctrlPr>
                          <a:rPr lang="en-US" i="1" smtClean="0">
                            <a:latin typeface="Cambria Math" charset="0"/>
                            <a:ea typeface="Times New Roman" charset="0"/>
                            <a:cs typeface="Times New Roman" charset="0"/>
                          </a:rPr>
                        </m:ctrlPr>
                      </m:sSupPr>
                      <m:e>
                        <m:r>
                          <a:rPr lang="en-US" b="0" i="1" smtClean="0">
                            <a:latin typeface="Cambria Math" charset="0"/>
                            <a:ea typeface="Times New Roman" charset="0"/>
                            <a:cs typeface="Times New Roman" charset="0"/>
                          </a:rPr>
                          <m:t>)</m:t>
                        </m:r>
                      </m:e>
                      <m:sup>
                        <m:r>
                          <a:rPr lang="en-US" b="0" i="1" smtClean="0">
                            <a:latin typeface="Cambria Math" charset="0"/>
                            <a:ea typeface="Times New Roman" charset="0"/>
                            <a:cs typeface="Times New Roman" charset="0"/>
                          </a:rPr>
                          <m:t>+</m:t>
                        </m:r>
                      </m:sup>
                    </m:sSup>
                  </m:oMath>
                </a14:m>
                <a:r>
                  <a:rPr lang="en-US" dirty="0" smtClean="0">
                    <a:latin typeface="Times New Roman" charset="0"/>
                    <a:ea typeface="Times New Roman" charset="0"/>
                    <a:cs typeface="Times New Roman" charset="0"/>
                  </a:rPr>
                  <a:t> at the first jump time:   </a:t>
                </a:r>
                <a14:m>
                  <m:oMath xmlns:m="http://schemas.openxmlformats.org/officeDocument/2006/math">
                    <m:sSup>
                      <m:sSupPr>
                        <m:ctrlPr>
                          <a:rPr lang="en-US" i="1" dirty="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 </m:t>
                        </m:r>
                        <m:r>
                          <a:rPr lang="en-US" i="1" dirty="0">
                            <a:latin typeface="Cambria Math" charset="0"/>
                            <a:ea typeface="Times New Roman" charset="0"/>
                            <a:cs typeface="Times New Roman" charset="0"/>
                          </a:rPr>
                          <m:t>𝑃</m:t>
                        </m:r>
                      </m:e>
                      <m:sup>
                        <m:r>
                          <a:rPr lang="en-US" i="1" dirty="0">
                            <a:latin typeface="Cambria Math" charset="0"/>
                            <a:ea typeface="Times New Roman" charset="0"/>
                            <a:cs typeface="Times New Roman" charset="0"/>
                          </a:rPr>
                          <m:t>(1)</m:t>
                        </m:r>
                      </m:sup>
                    </m:sSup>
                    <m:d>
                      <m:dPr>
                        <m:ctrlPr>
                          <a:rPr lang="mr-IN"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e>
                    </m:d>
                  </m:oMath>
                </a14:m>
                <a:r>
                  <a:rPr lang="en-US" dirty="0" smtClean="0">
                    <a:latin typeface="Times New Roman" charset="0"/>
                    <a:ea typeface="Times New Roman" charset="0"/>
                    <a:cs typeface="Times New Roman" charset="0"/>
                  </a:rPr>
                  <a:t>=(</a:t>
                </a:r>
                <a14:m>
                  <m:oMath xmlns:m="http://schemas.openxmlformats.org/officeDocument/2006/math">
                    <m:f>
                      <m:fPr>
                        <m:ctrlPr>
                          <a:rPr lang="mr-IN" i="1" dirty="0" smtClean="0">
                            <a:latin typeface="Cambria Math" charset="0"/>
                            <a:ea typeface="Times New Roman" charset="0"/>
                            <a:cs typeface="Times New Roman" charset="0"/>
                          </a:rPr>
                        </m:ctrlPr>
                      </m:fPr>
                      <m:num>
                        <m:r>
                          <a:rPr lang="en-US" b="0" i="1" dirty="0" smtClean="0">
                            <a:latin typeface="Cambria Math" charset="0"/>
                            <a:ea typeface="Times New Roman" charset="0"/>
                            <a:cs typeface="Times New Roman" charset="0"/>
                          </a:rPr>
                          <m:t>𝑆</m:t>
                        </m:r>
                      </m:num>
                      <m:den>
                        <m:r>
                          <a:rPr lang="en-US" b="0" i="1" dirty="0" smtClean="0">
                            <a:latin typeface="Cambria Math" charset="0"/>
                            <a:ea typeface="Times New Roman" charset="0"/>
                            <a:cs typeface="Times New Roman" charset="0"/>
                          </a:rPr>
                          <m:t>𝐾</m:t>
                        </m:r>
                      </m:den>
                    </m:f>
                    <m:sSup>
                      <m:sSupPr>
                        <m:ctrlPr>
                          <a:rPr lang="mr-IN" i="1" dirty="0" smtClean="0">
                            <a:latin typeface="Cambria Math" charset="0"/>
                            <a:ea typeface="Times New Roman" charset="0"/>
                            <a:cs typeface="Times New Roman" charset="0"/>
                          </a:rPr>
                        </m:ctrlPr>
                      </m:sSupPr>
                      <m:e>
                        <m:r>
                          <a:rPr lang="en-US" b="0" i="1" dirty="0" smtClean="0">
                            <a:latin typeface="Cambria Math" charset="0"/>
                            <a:ea typeface="Times New Roman" charset="0"/>
                            <a:cs typeface="Times New Roman" charset="0"/>
                          </a:rPr>
                          <m:t>)</m:t>
                        </m:r>
                      </m:e>
                      <m:sup>
                        <m:r>
                          <a:rPr lang="mr-IN" i="1" dirty="0" smtClean="0">
                            <a:latin typeface="Cambria Math" charset="0"/>
                            <a:ea typeface="Cambria Math" charset="0"/>
                            <a:cs typeface="Cambria Math" charset="0"/>
                          </a:rPr>
                          <m:t>𝛾</m:t>
                        </m:r>
                        <m:r>
                          <a:rPr lang="en-US" b="0" i="1" dirty="0" smtClean="0">
                            <a:latin typeface="Cambria Math" charset="0"/>
                            <a:ea typeface="Cambria Math" charset="0"/>
                            <a:cs typeface="Cambria Math" charset="0"/>
                          </a:rPr>
                          <m:t>−</m:t>
                        </m:r>
                        <m:r>
                          <a:rPr lang="en-US" b="0" i="1" dirty="0" smtClean="0">
                            <a:latin typeface="Cambria Math" charset="0"/>
                            <a:ea typeface="Cambria Math" charset="0"/>
                            <a:cs typeface="Cambria Math" charset="0"/>
                          </a:rPr>
                          <m:t>𝜖</m:t>
                        </m:r>
                      </m:sup>
                    </m:sSup>
                  </m:oMath>
                </a14:m>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qKR</a:t>
                </a:r>
                <a:r>
                  <a:rPr lang="en-US" dirty="0" smtClean="0">
                    <a:latin typeface="Times New Roman" charset="0"/>
                    <a:ea typeface="Times New Roman" charset="0"/>
                    <a:cs typeface="Times New Roman" charset="0"/>
                  </a:rPr>
                  <a:t> -</a:t>
                </a:r>
                <a14:m>
                  <m:oMath xmlns:m="http://schemas.openxmlformats.org/officeDocument/2006/math">
                    <m:acc>
                      <m:accPr>
                        <m:chr m:val="̂"/>
                        <m:ctrlPr>
                          <a:rPr lang="en-US" i="1" smtClean="0">
                            <a:latin typeface="Cambria Math" charset="0"/>
                            <a:ea typeface="Times New Roman" charset="0"/>
                            <a:cs typeface="Times New Roman" charset="0"/>
                          </a:rPr>
                        </m:ctrlPr>
                      </m:accPr>
                      <m:e>
                        <m:r>
                          <a:rPr lang="en-US" b="0" i="1" smtClean="0">
                            <a:latin typeface="Cambria Math" charset="0"/>
                            <a:ea typeface="Times New Roman" charset="0"/>
                            <a:cs typeface="Times New Roman" charset="0"/>
                          </a:rPr>
                          <m:t> </m:t>
                        </m:r>
                        <m:r>
                          <a:rPr lang="en-US" b="0" i="1" smtClean="0">
                            <a:latin typeface="Cambria Math" charset="0"/>
                            <a:ea typeface="Times New Roman" charset="0"/>
                            <a:cs typeface="Times New Roman" charset="0"/>
                          </a:rPr>
                          <m:t>𝑞</m:t>
                        </m:r>
                      </m:e>
                    </m:acc>
                    <m:r>
                      <a:rPr lang="en-US" b="0" i="1" smtClean="0">
                        <a:latin typeface="Cambria Math" charset="0"/>
                        <a:ea typeface="Times New Roman" charset="0"/>
                        <a:cs typeface="Times New Roman" charset="0"/>
                      </a:rPr>
                      <m:t>𝐾</m:t>
                    </m:r>
                    <m:r>
                      <a:rPr lang="en-US" b="0" i="1" smtClean="0">
                        <a:latin typeface="Cambria Math" charset="0"/>
                        <a:ea typeface="Times New Roman" charset="0"/>
                        <a:cs typeface="Times New Roman" charset="0"/>
                      </a:rPr>
                      <m:t>),   </m:t>
                    </m:r>
                    <m:r>
                      <a:rPr lang="en-US" b="0" i="1" smtClean="0">
                        <a:latin typeface="Cambria Math" charset="0"/>
                        <a:ea typeface="Times New Roman" charset="0"/>
                        <a:cs typeface="Times New Roman" charset="0"/>
                      </a:rPr>
                      <m:t>𝑆</m:t>
                    </m:r>
                  </m:oMath>
                </a14:m>
                <a:r>
                  <a:rPr lang="en-US" dirty="0">
                    <a:ea typeface="Times New Roman" charset="0"/>
                    <a:cs typeface="Times New Roman" charset="0"/>
                  </a:rPr>
                  <a:t> </a:t>
                </a:r>
                <a14:m>
                  <m:oMath xmlns:m="http://schemas.openxmlformats.org/officeDocument/2006/math">
                    <m:r>
                      <a:rPr lang="en-US" i="1">
                        <a:latin typeface="Cambria Math" charset="0"/>
                        <a:ea typeface="Times New Roman" charset="0"/>
                        <a:cs typeface="Times New Roman" charset="0"/>
                      </a:rPr>
                      <m:t>&gt;</m:t>
                    </m:r>
                  </m:oMath>
                </a14:m>
                <a:r>
                  <a:rPr lang="en-US" dirty="0" smtClean="0">
                    <a:latin typeface="Times New Roman" charset="0"/>
                    <a:ea typeface="Times New Roman" charset="0"/>
                    <a:cs typeface="Times New Roman" charset="0"/>
                  </a:rPr>
                  <a:t>K  (out-of-the</a:t>
                </a: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money)</a:t>
                </a:r>
              </a:p>
              <a:p>
                <a:pPr marL="0" indent="0">
                  <a:buNone/>
                </a:pPr>
                <a:endParaRPr lang="en-US" dirty="0" smtClean="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With </a:t>
                </a:r>
                <a14:m>
                  <m:oMath xmlns:m="http://schemas.openxmlformats.org/officeDocument/2006/math">
                    <m:r>
                      <a:rPr lang="mr-IN" i="1" dirty="0">
                        <a:latin typeface="Cambria Math" charset="0"/>
                        <a:ea typeface="Cambria Math" charset="0"/>
                        <a:cs typeface="Cambria Math" charset="0"/>
                      </a:rPr>
                      <m:t>𝛾</m:t>
                    </m:r>
                    <m:r>
                      <a:rPr lang="en-US" i="1">
                        <a:latin typeface="Cambria Math" charset="0"/>
                        <a:ea typeface="Cambria Math" charset="0"/>
                        <a:cs typeface="Cambria Math" charset="0"/>
                      </a:rPr>
                      <m:t>≡</m:t>
                    </m:r>
                    <m:f>
                      <m:fPr>
                        <m:ctrlPr>
                          <a:rPr lang="mr-IN" i="1" dirty="0">
                            <a:latin typeface="Cambria Math" charset="0"/>
                            <a:ea typeface="Times New Roman" charset="0"/>
                            <a:cs typeface="Times New Roman" charset="0"/>
                          </a:rPr>
                        </m:ctrlPr>
                      </m:fPr>
                      <m:num>
                        <m:r>
                          <a:rPr lang="en-US" b="0" i="1" dirty="0" smtClean="0">
                            <a:latin typeface="Cambria Math" charset="0"/>
                            <a:ea typeface="Times New Roman" charset="0"/>
                            <a:cs typeface="Times New Roman" charset="0"/>
                          </a:rPr>
                          <m:t>1</m:t>
                        </m:r>
                      </m:num>
                      <m:den>
                        <m:r>
                          <a:rPr lang="en-US" b="0" i="1" dirty="0" smtClean="0">
                            <a:latin typeface="Cambria Math" charset="0"/>
                            <a:ea typeface="Times New Roman" charset="0"/>
                            <a:cs typeface="Times New Roman" charset="0"/>
                          </a:rPr>
                          <m:t>2</m:t>
                        </m:r>
                      </m:den>
                    </m:f>
                  </m:oMath>
                </a14:m>
                <a:r>
                  <a:rPr lang="en-US" dirty="0" smtClean="0">
                    <a:latin typeface="Times New Roman" charset="0"/>
                    <a:ea typeface="Times New Roman" charset="0"/>
                    <a:cs typeface="Times New Roman" charset="0"/>
                  </a:rPr>
                  <a:t> - </a:t>
                </a:r>
                <a14:m>
                  <m:oMath xmlns:m="http://schemas.openxmlformats.org/officeDocument/2006/math">
                    <m:f>
                      <m:fPr>
                        <m:ctrlPr>
                          <a:rPr lang="mr-IN" i="1" dirty="0">
                            <a:latin typeface="Cambria Math" charset="0"/>
                            <a:ea typeface="Times New Roman" charset="0"/>
                            <a:cs typeface="Times New Roman" charset="0"/>
                          </a:rPr>
                        </m:ctrlPr>
                      </m:fPr>
                      <m:num>
                        <m:r>
                          <a:rPr lang="en-US" b="0" i="1" dirty="0" smtClean="0">
                            <a:latin typeface="Cambria Math" charset="0"/>
                            <a:ea typeface="Times New Roman" charset="0"/>
                            <a:cs typeface="Times New Roman" charset="0"/>
                          </a:rPr>
                          <m:t>𝑟</m:t>
                        </m:r>
                      </m:num>
                      <m:den>
                        <m:sSup>
                          <m:sSupPr>
                            <m:ctrlPr>
                              <a:rPr lang="en-US" i="1" dirty="0">
                                <a:latin typeface="Cambria Math" charset="0"/>
                                <a:ea typeface="Times New Roman" charset="0"/>
                                <a:cs typeface="Times New Roman" charset="0"/>
                              </a:rPr>
                            </m:ctrlPr>
                          </m:sSupPr>
                          <m:e>
                            <m:r>
                              <a:rPr lang="mr-IN" i="1">
                                <a:latin typeface="Cambria Math" charset="0"/>
                                <a:ea typeface="Times New Roman" charset="0"/>
                                <a:cs typeface="Times New Roman" charset="0"/>
                              </a:rPr>
                              <m:t>𝜎</m:t>
                            </m:r>
                          </m:e>
                          <m:sup>
                            <m:r>
                              <a:rPr lang="en-US" b="0" i="1" dirty="0" smtClean="0">
                                <a:latin typeface="Cambria Math" charset="0"/>
                                <a:ea typeface="Times New Roman" charset="0"/>
                                <a:cs typeface="Times New Roman" charset="0"/>
                              </a:rPr>
                              <m:t>2</m:t>
                            </m:r>
                          </m:sup>
                        </m:sSup>
                      </m:den>
                    </m:f>
                  </m:oMath>
                </a14:m>
                <a:r>
                  <a:rPr lang="en-US" dirty="0" smtClean="0">
                    <a:latin typeface="Times New Roman" charset="0"/>
                    <a:ea typeface="Times New Roman" charset="0"/>
                    <a:cs typeface="Times New Roman" charset="0"/>
                  </a:rPr>
                  <a:t>,     R</a:t>
                </a:r>
                <a:r>
                  <a:rPr lang="en-US" dirty="0">
                    <a:ea typeface="Cambria Math" charset="0"/>
                    <a:cs typeface="Cambria Math" charset="0"/>
                  </a:rPr>
                  <a:t> </a:t>
                </a:r>
                <a14:m>
                  <m:oMath xmlns:m="http://schemas.openxmlformats.org/officeDocument/2006/math">
                    <m:r>
                      <a:rPr lang="en-US" i="1">
                        <a:latin typeface="Cambria Math" charset="0"/>
                        <a:ea typeface="Cambria Math" charset="0"/>
                        <a:cs typeface="Cambria Math" charset="0"/>
                      </a:rPr>
                      <m:t>≡</m:t>
                    </m:r>
                    <m:f>
                      <m:fPr>
                        <m:ctrlPr>
                          <a:rPr lang="mr-IN" i="1" dirty="0">
                            <a:latin typeface="Cambria Math" charset="0"/>
                            <a:ea typeface="Times New Roman" charset="0"/>
                            <a:cs typeface="Times New Roman" charset="0"/>
                          </a:rPr>
                        </m:ctrlPr>
                      </m:fPr>
                      <m:num>
                        <m:r>
                          <a:rPr lang="en-US" i="1" dirty="0">
                            <a:latin typeface="Cambria Math" charset="0"/>
                            <a:ea typeface="Times New Roman" charset="0"/>
                            <a:cs typeface="Times New Roman" charset="0"/>
                          </a:rPr>
                          <m:t>1</m:t>
                        </m:r>
                      </m:num>
                      <m:den>
                        <m:r>
                          <a:rPr lang="en-US" b="0" i="1" dirty="0" smtClean="0">
                            <a:latin typeface="Cambria Math" charset="0"/>
                            <a:ea typeface="Times New Roman" charset="0"/>
                            <a:cs typeface="Times New Roman" charset="0"/>
                          </a:rPr>
                          <m:t>1+</m:t>
                        </m:r>
                        <m:r>
                          <a:rPr lang="en-US" b="0" i="1" dirty="0" smtClean="0">
                            <a:latin typeface="Cambria Math" charset="0"/>
                            <a:ea typeface="Times New Roman" charset="0"/>
                            <a:cs typeface="Times New Roman" charset="0"/>
                          </a:rPr>
                          <m:t>𝑟𝑇</m:t>
                        </m:r>
                      </m:den>
                    </m:f>
                  </m:oMath>
                </a14:m>
                <a:r>
                  <a:rPr lang="en-US" dirty="0" smtClean="0">
                    <a:latin typeface="Times New Roman" charset="0"/>
                    <a:ea typeface="Times New Roman" charset="0"/>
                    <a:cs typeface="Times New Roman" charset="0"/>
                  </a:rPr>
                  <a:t>, </a:t>
                </a:r>
                <a14:m>
                  <m:oMath xmlns:m="http://schemas.openxmlformats.org/officeDocument/2006/math">
                    <m:r>
                      <a:rPr lang="en-US" b="0" i="0" dirty="0" smtClean="0">
                        <a:latin typeface="Cambria Math" charset="0"/>
                        <a:ea typeface="Cambria Math" charset="0"/>
                        <a:cs typeface="Cambria Math" charset="0"/>
                      </a:rPr>
                      <m:t>   </m:t>
                    </m:r>
                    <m:r>
                      <a:rPr lang="en-US" i="1" dirty="0">
                        <a:latin typeface="Cambria Math" charset="0"/>
                        <a:ea typeface="Cambria Math" charset="0"/>
                        <a:cs typeface="Cambria Math" charset="0"/>
                      </a:rPr>
                      <m:t>𝜖</m:t>
                    </m:r>
                  </m:oMath>
                </a14:m>
                <a:r>
                  <a:rPr lang="en-US" dirty="0">
                    <a:ea typeface="Cambria Math" charset="0"/>
                    <a:cs typeface="Cambria Math" charset="0"/>
                  </a:rPr>
                  <a:t> </a:t>
                </a:r>
                <a14:m>
                  <m:oMath xmlns:m="http://schemas.openxmlformats.org/officeDocument/2006/math">
                    <m:r>
                      <a:rPr lang="en-US" i="1">
                        <a:latin typeface="Cambria Math" charset="0"/>
                        <a:ea typeface="Cambria Math" charset="0"/>
                        <a:cs typeface="Cambria Math" charset="0"/>
                      </a:rPr>
                      <m:t>≡</m:t>
                    </m:r>
                    <m:rad>
                      <m:radPr>
                        <m:degHide m:val="on"/>
                        <m:ctrlPr>
                          <a:rPr lang="en-US" i="1" smtClean="0">
                            <a:latin typeface="Cambria Math" charset="0"/>
                            <a:ea typeface="Cambria Math" charset="0"/>
                            <a:cs typeface="Cambria Math" charset="0"/>
                          </a:rPr>
                        </m:ctrlPr>
                      </m:radPr>
                      <m:deg/>
                      <m:e>
                        <m:sSup>
                          <m:sSupPr>
                            <m:ctrlPr>
                              <a:rPr lang="en-US" i="1" dirty="0">
                                <a:latin typeface="Cambria Math" charset="0"/>
                                <a:ea typeface="Times New Roman" charset="0"/>
                                <a:cs typeface="Times New Roman" charset="0"/>
                              </a:rPr>
                            </m:ctrlPr>
                          </m:sSupPr>
                          <m:e>
                            <m:r>
                              <a:rPr lang="mr-IN" i="1" dirty="0">
                                <a:latin typeface="Cambria Math" charset="0"/>
                                <a:ea typeface="Cambria Math" charset="0"/>
                                <a:cs typeface="Cambria Math" charset="0"/>
                              </a:rPr>
                              <m:t>𝛾</m:t>
                            </m:r>
                          </m:e>
                          <m:sup>
                            <m:r>
                              <a:rPr lang="en-US" b="0" i="1" dirty="0" smtClean="0">
                                <a:latin typeface="Cambria Math" charset="0"/>
                                <a:ea typeface="Times New Roman" charset="0"/>
                                <a:cs typeface="Times New Roman" charset="0"/>
                              </a:rPr>
                              <m:t>2</m:t>
                            </m:r>
                          </m:sup>
                        </m:sSup>
                        <m:r>
                          <a:rPr lang="en-US" b="0" i="1" dirty="0" smtClean="0">
                            <a:latin typeface="Cambria Math" charset="0"/>
                            <a:ea typeface="Times New Roman" charset="0"/>
                            <a:cs typeface="Times New Roman" charset="0"/>
                          </a:rPr>
                          <m:t>+</m:t>
                        </m:r>
                        <m:f>
                          <m:fPr>
                            <m:ctrlPr>
                              <a:rPr lang="mr-IN" i="1" dirty="0">
                                <a:latin typeface="Cambria Math" charset="0"/>
                                <a:ea typeface="Times New Roman" charset="0"/>
                                <a:cs typeface="Times New Roman" charset="0"/>
                              </a:rPr>
                            </m:ctrlPr>
                          </m:fPr>
                          <m:num>
                            <m:r>
                              <a:rPr lang="en-US" b="0" i="1" dirty="0" smtClean="0">
                                <a:latin typeface="Cambria Math" charset="0"/>
                                <a:ea typeface="Times New Roman" charset="0"/>
                                <a:cs typeface="Times New Roman" charset="0"/>
                              </a:rPr>
                              <m:t>2</m:t>
                            </m:r>
                          </m:num>
                          <m:den>
                            <m:r>
                              <a:rPr lang="en-US" b="0" i="1" dirty="0" smtClean="0">
                                <a:latin typeface="Cambria Math" charset="0"/>
                                <a:ea typeface="Times New Roman" charset="0"/>
                                <a:cs typeface="Times New Roman" charset="0"/>
                              </a:rPr>
                              <m:t>𝑅</m:t>
                            </m:r>
                            <m:sSup>
                              <m:sSupPr>
                                <m:ctrlPr>
                                  <a:rPr lang="en-US" i="1" dirty="0">
                                    <a:latin typeface="Cambria Math" charset="0"/>
                                    <a:ea typeface="Times New Roman" charset="0"/>
                                    <a:cs typeface="Times New Roman" charset="0"/>
                                  </a:rPr>
                                </m:ctrlPr>
                              </m:sSupPr>
                              <m:e>
                                <m:r>
                                  <a:rPr lang="mr-IN" i="1">
                                    <a:latin typeface="Cambria Math" charset="0"/>
                                    <a:ea typeface="Times New Roman" charset="0"/>
                                    <a:cs typeface="Times New Roman" charset="0"/>
                                  </a:rPr>
                                  <m:t>𝜎</m:t>
                                </m:r>
                              </m:e>
                              <m:sup>
                                <m:r>
                                  <a:rPr lang="en-US" i="1" dirty="0">
                                    <a:latin typeface="Cambria Math" charset="0"/>
                                    <a:ea typeface="Times New Roman" charset="0"/>
                                    <a:cs typeface="Times New Roman" charset="0"/>
                                  </a:rPr>
                                  <m:t>2</m:t>
                                </m:r>
                              </m:sup>
                            </m:sSup>
                            <m:r>
                              <a:rPr lang="en-US" b="0" i="1" dirty="0" smtClean="0">
                                <a:latin typeface="Cambria Math" charset="0"/>
                                <a:ea typeface="Times New Roman" charset="0"/>
                                <a:cs typeface="Times New Roman" charset="0"/>
                              </a:rPr>
                              <m:t>𝑇</m:t>
                            </m:r>
                          </m:den>
                        </m:f>
                      </m:e>
                    </m:rad>
                  </m:oMath>
                </a14:m>
                <a:r>
                  <a:rPr lang="en-US" dirty="0" smtClean="0">
                    <a:latin typeface="Times New Roman" charset="0"/>
                    <a:ea typeface="Times New Roman" charset="0"/>
                    <a:cs typeface="Times New Roman" charset="0"/>
                  </a:rPr>
                  <a:t> ,   p</a:t>
                </a:r>
                <a:r>
                  <a:rPr lang="en-US" dirty="0" smtClean="0">
                    <a:ea typeface="Cambria Math" charset="0"/>
                    <a:cs typeface="Cambria Math" charset="0"/>
                  </a:rPr>
                  <a:t> </a:t>
                </a:r>
                <a14:m>
                  <m:oMath xmlns:m="http://schemas.openxmlformats.org/officeDocument/2006/math">
                    <m:r>
                      <a:rPr lang="en-US" i="1">
                        <a:latin typeface="Cambria Math" charset="0"/>
                        <a:ea typeface="Cambria Math" charset="0"/>
                        <a:cs typeface="Cambria Math" charset="0"/>
                      </a:rPr>
                      <m:t>≡</m:t>
                    </m:r>
                    <m:f>
                      <m:fPr>
                        <m:ctrlPr>
                          <a:rPr lang="mr-IN" i="1" dirty="0">
                            <a:latin typeface="Cambria Math" charset="0"/>
                            <a:ea typeface="Times New Roman" charset="0"/>
                            <a:cs typeface="Times New Roman" charset="0"/>
                          </a:rPr>
                        </m:ctrlPr>
                      </m:fPr>
                      <m:num>
                        <m:r>
                          <a:rPr lang="en-US" i="1" dirty="0">
                            <a:latin typeface="Cambria Math" charset="0"/>
                            <a:ea typeface="Cambria Math" charset="0"/>
                            <a:cs typeface="Cambria Math" charset="0"/>
                          </a:rPr>
                          <m:t>𝜖</m:t>
                        </m:r>
                        <m:r>
                          <a:rPr lang="en-US" b="0" i="1" dirty="0" smtClean="0">
                            <a:latin typeface="Cambria Math" charset="0"/>
                            <a:ea typeface="Cambria Math" charset="0"/>
                            <a:cs typeface="Cambria Math" charset="0"/>
                          </a:rPr>
                          <m:t>−</m:t>
                        </m:r>
                        <m:r>
                          <a:rPr lang="mr-IN" i="1" dirty="0">
                            <a:latin typeface="Cambria Math" charset="0"/>
                            <a:ea typeface="Cambria Math" charset="0"/>
                            <a:cs typeface="Cambria Math" charset="0"/>
                          </a:rPr>
                          <m:t>𝛾</m:t>
                        </m:r>
                      </m:num>
                      <m:den>
                        <m:r>
                          <a:rPr lang="en-US" b="0" i="1" dirty="0" smtClean="0">
                            <a:latin typeface="Cambria Math" charset="0"/>
                            <a:ea typeface="Times New Roman" charset="0"/>
                            <a:cs typeface="Times New Roman" charset="0"/>
                          </a:rPr>
                          <m:t>2</m:t>
                        </m:r>
                        <m:r>
                          <a:rPr lang="en-US" i="1" dirty="0">
                            <a:latin typeface="Cambria Math" charset="0"/>
                            <a:ea typeface="Cambria Math" charset="0"/>
                            <a:cs typeface="Cambria Math" charset="0"/>
                          </a:rPr>
                          <m:t>𝜖</m:t>
                        </m:r>
                      </m:den>
                    </m:f>
                  </m:oMath>
                </a14:m>
                <a:r>
                  <a:rPr lang="en-US" dirty="0" smtClean="0">
                    <a:latin typeface="Times New Roman" charset="0"/>
                    <a:ea typeface="Times New Roman" charset="0"/>
                    <a:cs typeface="Times New Roman" charset="0"/>
                  </a:rPr>
                  <a:t>,    q</a:t>
                </a:r>
                <a:r>
                  <a:rPr lang="en-US" dirty="0" smtClean="0">
                    <a:ea typeface="Cambria Math" charset="0"/>
                    <a:cs typeface="Cambria Math" charset="0"/>
                  </a:rPr>
                  <a:t> </a:t>
                </a:r>
                <a14:m>
                  <m:oMath xmlns:m="http://schemas.openxmlformats.org/officeDocument/2006/math">
                    <m:r>
                      <a:rPr lang="en-US" i="1">
                        <a:latin typeface="Cambria Math" charset="0"/>
                        <a:ea typeface="Cambria Math" charset="0"/>
                        <a:cs typeface="Cambria Math" charset="0"/>
                      </a:rPr>
                      <m:t>≡</m:t>
                    </m:r>
                  </m:oMath>
                </a14:m>
                <a:r>
                  <a:rPr lang="en-US" dirty="0" smtClean="0">
                    <a:latin typeface="Times New Roman" charset="0"/>
                    <a:ea typeface="Times New Roman" charset="0"/>
                    <a:cs typeface="Times New Roman" charset="0"/>
                  </a:rPr>
                  <a:t>1-p,  </a:t>
                </a:r>
              </a:p>
              <a:p>
                <a:pPr marL="0" indent="0">
                  <a:buNone/>
                </a:pPr>
                <a14:m>
                  <m:oMath xmlns:m="http://schemas.openxmlformats.org/officeDocument/2006/math">
                    <m:acc>
                      <m:accPr>
                        <m:chr m:val="̂"/>
                        <m:ctrlPr>
                          <a:rPr lang="en-US" i="1">
                            <a:latin typeface="Cambria Math" charset="0"/>
                            <a:ea typeface="Times New Roman" charset="0"/>
                            <a:cs typeface="Times New Roman" charset="0"/>
                          </a:rPr>
                        </m:ctrlPr>
                      </m:accPr>
                      <m:e>
                        <m:r>
                          <a:rPr lang="en-US" i="1">
                            <a:latin typeface="Cambria Math" charset="0"/>
                            <a:ea typeface="Times New Roman" charset="0"/>
                            <a:cs typeface="Times New Roman" charset="0"/>
                          </a:rPr>
                          <m:t> </m:t>
                        </m:r>
                        <m:r>
                          <a:rPr lang="en-US" b="0" i="1" smtClean="0">
                            <a:latin typeface="Cambria Math" charset="0"/>
                            <a:ea typeface="Times New Roman" charset="0"/>
                            <a:cs typeface="Times New Roman" charset="0"/>
                          </a:rPr>
                          <m:t>𝑝</m:t>
                        </m:r>
                      </m:e>
                    </m:acc>
                    <m:r>
                      <a:rPr lang="en-US" i="1">
                        <a:latin typeface="Cambria Math" charset="0"/>
                        <a:ea typeface="Cambria Math" charset="0"/>
                        <a:cs typeface="Cambria Math" charset="0"/>
                      </a:rPr>
                      <m:t>≡</m:t>
                    </m:r>
                    <m:f>
                      <m:fPr>
                        <m:ctrlPr>
                          <a:rPr lang="mr-IN" i="1" dirty="0">
                            <a:latin typeface="Cambria Math" charset="0"/>
                            <a:ea typeface="Times New Roman" charset="0"/>
                            <a:cs typeface="Times New Roman" charset="0"/>
                          </a:rPr>
                        </m:ctrlPr>
                      </m:fPr>
                      <m:num>
                        <m:r>
                          <a:rPr lang="en-US" i="1" dirty="0">
                            <a:latin typeface="Cambria Math" charset="0"/>
                            <a:ea typeface="Cambria Math" charset="0"/>
                            <a:cs typeface="Cambria Math" charset="0"/>
                          </a:rPr>
                          <m:t>𝜖</m:t>
                        </m:r>
                        <m:r>
                          <a:rPr lang="en-US" i="1" dirty="0">
                            <a:latin typeface="Cambria Math" charset="0"/>
                            <a:ea typeface="Cambria Math" charset="0"/>
                            <a:cs typeface="Cambria Math" charset="0"/>
                          </a:rPr>
                          <m:t>−</m:t>
                        </m:r>
                        <m:r>
                          <a:rPr lang="mr-IN" i="1" dirty="0">
                            <a:latin typeface="Cambria Math" charset="0"/>
                            <a:ea typeface="Cambria Math" charset="0"/>
                            <a:cs typeface="Cambria Math" charset="0"/>
                          </a:rPr>
                          <m:t>𝛾</m:t>
                        </m:r>
                        <m:r>
                          <a:rPr lang="en-US" b="0" i="1" dirty="0" smtClean="0">
                            <a:latin typeface="Cambria Math" charset="0"/>
                            <a:ea typeface="Cambria Math" charset="0"/>
                            <a:cs typeface="Cambria Math" charset="0"/>
                          </a:rPr>
                          <m:t>+1</m:t>
                        </m:r>
                      </m:num>
                      <m:den>
                        <m:r>
                          <a:rPr lang="en-US" i="1" dirty="0">
                            <a:latin typeface="Cambria Math" charset="0"/>
                            <a:ea typeface="Times New Roman" charset="0"/>
                            <a:cs typeface="Times New Roman" charset="0"/>
                          </a:rPr>
                          <m:t>2</m:t>
                        </m:r>
                        <m:r>
                          <a:rPr lang="en-US" i="1" dirty="0">
                            <a:latin typeface="Cambria Math" charset="0"/>
                            <a:ea typeface="Cambria Math" charset="0"/>
                            <a:cs typeface="Cambria Math" charset="0"/>
                          </a:rPr>
                          <m:t>𝜖</m:t>
                        </m:r>
                      </m:den>
                    </m:f>
                  </m:oMath>
                </a14:m>
                <a:r>
                  <a:rPr lang="en-US" dirty="0" smtClean="0">
                    <a:latin typeface="Times New Roman" charset="0"/>
                    <a:ea typeface="Times New Roman" charset="0"/>
                    <a:cs typeface="Times New Roman" charset="0"/>
                  </a:rPr>
                  <a:t>,      </a:t>
                </a:r>
                <a14:m>
                  <m:oMath xmlns:m="http://schemas.openxmlformats.org/officeDocument/2006/math">
                    <m:acc>
                      <m:accPr>
                        <m:chr m:val="̂"/>
                        <m:ctrlPr>
                          <a:rPr lang="en-US" i="1">
                            <a:latin typeface="Cambria Math" charset="0"/>
                            <a:ea typeface="Times New Roman" charset="0"/>
                            <a:cs typeface="Times New Roman" charset="0"/>
                          </a:rPr>
                        </m:ctrlPr>
                      </m:accPr>
                      <m:e>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𝑞</m:t>
                        </m:r>
                      </m:e>
                    </m:acc>
                    <m:r>
                      <a:rPr lang="en-US" i="1">
                        <a:latin typeface="Cambria Math" charset="0"/>
                        <a:ea typeface="Cambria Math" charset="0"/>
                        <a:cs typeface="Cambria Math" charset="0"/>
                      </a:rPr>
                      <m:t>≡</m:t>
                    </m:r>
                    <m:r>
                      <a:rPr lang="en-US" b="0" i="1" smtClean="0">
                        <a:latin typeface="Cambria Math" charset="0"/>
                        <a:ea typeface="Times New Roman" charset="0"/>
                        <a:cs typeface="Times New Roman" charset="0"/>
                      </a:rPr>
                      <m:t>1−</m:t>
                    </m:r>
                    <m:acc>
                      <m:accPr>
                        <m:chr m:val="̂"/>
                        <m:ctrlPr>
                          <a:rPr lang="en-US" i="1">
                            <a:latin typeface="Cambria Math" charset="0"/>
                            <a:ea typeface="Times New Roman" charset="0"/>
                            <a:cs typeface="Times New Roman" charset="0"/>
                          </a:rPr>
                        </m:ctrlPr>
                      </m:accPr>
                      <m:e>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𝑝</m:t>
                        </m:r>
                      </m:e>
                    </m:acc>
                  </m:oMath>
                </a14:m>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284205"/>
                <a:ext cx="10515600" cy="5892758"/>
              </a:xfrm>
              <a:blipFill rotWithShape="0">
                <a:blip r:embed="rId2"/>
                <a:stretch>
                  <a:fillRect l="-1217" t="-2588"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21</a:t>
            </a:fld>
            <a:endParaRPr lang="en-US"/>
          </a:p>
        </p:txBody>
      </p:sp>
    </p:spTree>
    <p:extLst>
      <p:ext uri="{BB962C8B-B14F-4D97-AF65-F5344CB8AC3E}">
        <p14:creationId xmlns:p14="http://schemas.microsoft.com/office/powerpoint/2010/main" val="120668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F18D57-6B05-9C44-A39E-5F56D297C7B0}" type="slidenum">
              <a:rPr lang="en-US" smtClean="0"/>
              <a:t>22</a:t>
            </a:fld>
            <a:endParaRPr lang="en-US"/>
          </a:p>
        </p:txBody>
      </p:sp>
      <mc:AlternateContent xmlns:mc="http://schemas.openxmlformats.org/markup-compatibility/2006">
        <mc:Choice xmlns:a14="http://schemas.microsoft.com/office/drawing/2010/main" Requires="a14">
          <p:sp>
            <p:nvSpPr>
              <p:cNvPr id="6" name="Title 1"/>
              <p:cNvSpPr>
                <a:spLocks noGrp="1"/>
              </p:cNvSpPr>
              <p:nvPr>
                <p:ph idx="1"/>
              </p:nvPr>
            </p:nvSpPr>
            <p:spPr>
              <a:xfrm>
                <a:off x="469557" y="346074"/>
                <a:ext cx="10884243" cy="6010275"/>
              </a:xfrm>
            </p:spPr>
            <p:txBody>
              <a:bodyPr>
                <a:noAutofit/>
              </a:bodyPr>
              <a:lstStyle/>
              <a:p>
                <a:pPr>
                  <a:lnSpc>
                    <a:spcPct val="100000"/>
                  </a:lnSpc>
                </a:pPr>
                <a14:m>
                  <m:oMath xmlns:m="http://schemas.openxmlformats.org/officeDocument/2006/math">
                    <m:sSup>
                      <m:sSupPr>
                        <m:ctrlPr>
                          <a:rPr lang="en-US" sz="2000" i="1" dirty="0" smtClean="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𝑏</m:t>
                        </m:r>
                      </m:e>
                      <m:sup>
                        <m:d>
                          <m:dPr>
                            <m:ctrlPr>
                              <a:rPr lang="en-US" sz="2000" i="1" dirty="0">
                                <a:latin typeface="Cambria Math" charset="0"/>
                                <a:ea typeface="Times New Roman" charset="0"/>
                                <a:cs typeface="Times New Roman" charset="0"/>
                              </a:rPr>
                            </m:ctrlPr>
                          </m:dPr>
                          <m:e>
                            <m:r>
                              <a:rPr lang="en-US" sz="2000" i="1" dirty="0">
                                <a:latin typeface="Cambria Math" charset="0"/>
                                <a:ea typeface="Times New Roman" charset="0"/>
                                <a:cs typeface="Times New Roman" charset="0"/>
                              </a:rPr>
                              <m:t>1</m:t>
                            </m:r>
                          </m:e>
                        </m:d>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dirty="0" smtClean="0">
                    <a:latin typeface="Times New Roman" charset="0"/>
                    <a:ea typeface="Times New Roman" charset="0"/>
                    <a:cs typeface="Times New Roman" charset="0"/>
                  </a:rPr>
                  <a:t> is the initial value of interest received below the critical stock price </a:t>
                </a:r>
                <a14:m>
                  <m:oMath xmlns:m="http://schemas.openxmlformats.org/officeDocument/2006/math">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1</m:t>
                        </m:r>
                      </m:sub>
                    </m:sSub>
                  </m:oMath>
                </a14:m>
                <a:r>
                  <a:rPr lang="en-US" sz="2000" dirty="0" smtClean="0">
                    <a:latin typeface="Times New Roman" charset="0"/>
                    <a:ea typeface="Times New Roman" charset="0"/>
                    <a:cs typeface="Times New Roman" charset="0"/>
                  </a:rPr>
                  <a:t>until the first jump time:                </a:t>
                </a:r>
              </a:p>
              <a:p>
                <a:pPr marL="0" indent="0" algn="ctr">
                  <a:lnSpc>
                    <a:spcPct val="100000"/>
                  </a:lnSpc>
                  <a:buNone/>
                </a:pP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  </a:t>
                </a:r>
                <a14:m>
                  <m:oMath xmlns:m="http://schemas.openxmlformats.org/officeDocument/2006/math">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𝑏</m:t>
                        </m:r>
                      </m:e>
                      <m:sup>
                        <m:d>
                          <m:dPr>
                            <m:ctrlPr>
                              <a:rPr lang="en-US" sz="2000" i="1" dirty="0">
                                <a:latin typeface="Cambria Math" charset="0"/>
                                <a:ea typeface="Times New Roman" charset="0"/>
                                <a:cs typeface="Times New Roman" charset="0"/>
                              </a:rPr>
                            </m:ctrlPr>
                          </m:dPr>
                          <m:e>
                            <m:r>
                              <a:rPr lang="en-US" sz="2000" i="1" dirty="0">
                                <a:latin typeface="Cambria Math" charset="0"/>
                                <a:ea typeface="Times New Roman" charset="0"/>
                                <a:cs typeface="Times New Roman" charset="0"/>
                              </a:rPr>
                              <m:t>1</m:t>
                            </m:r>
                          </m:e>
                        </m:d>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r>
                      <m:rPr>
                        <m:nor/>
                      </m:rPr>
                      <a:rPr lang="en-US" sz="2000" dirty="0">
                        <a:latin typeface="Times New Roman"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1</m:t>
                            </m:r>
                          </m:sub>
                        </m:sSub>
                      </m:den>
                    </m:f>
                    <m:sSup>
                      <m:sSupPr>
                        <m:ctrlPr>
                          <a:rPr lang="mr-IN"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mr-IN" sz="2000" i="1" dirty="0">
                            <a:latin typeface="Cambria Math" charset="0"/>
                            <a:ea typeface="Times New Roman" charset="0"/>
                            <a:cs typeface="Times New Roman" charset="0"/>
                          </a:rPr>
                          <m:t>𝛾</m:t>
                        </m:r>
                        <m:r>
                          <a:rPr lang="en-US" sz="2000" b="0" i="1" dirty="0" smtClean="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𝜖</m:t>
                        </m:r>
                      </m:sup>
                    </m:sSup>
                    <m:r>
                      <m:rPr>
                        <m:sty m:val="p"/>
                      </m:rPr>
                      <a:rPr lang="en-US" sz="2000" b="0" i="0" dirty="0" smtClean="0">
                        <a:latin typeface="Cambria Math" charset="0"/>
                        <a:ea typeface="Times New Roman" charset="0"/>
                        <a:cs typeface="Times New Roman" charset="0"/>
                      </a:rPr>
                      <m:t>q</m:t>
                    </m:r>
                  </m:oMath>
                </a14:m>
                <a:r>
                  <a:rPr lang="en-US" sz="2000" dirty="0" smtClean="0">
                    <a:latin typeface="Times New Roman" charset="0"/>
                    <a:ea typeface="Times New Roman" charset="0"/>
                    <a:cs typeface="Times New Roman" charset="0"/>
                  </a:rPr>
                  <a:t>K</a:t>
                </a:r>
                <a14:m>
                  <m:oMath xmlns:m="http://schemas.openxmlformats.org/officeDocument/2006/math">
                    <m:sSub>
                      <m:sSubPr>
                        <m:ctrlPr>
                          <a:rPr lang="en-US" sz="2000" i="1" dirty="0" smtClean="0">
                            <a:latin typeface="Cambria Math" charset="0"/>
                            <a:ea typeface="Times New Roman" charset="0"/>
                            <a:cs typeface="Times New Roman" charset="0"/>
                          </a:rPr>
                        </m:ctrlPr>
                      </m:sSubPr>
                      <m:e>
                        <m:r>
                          <a:rPr lang="en-US" sz="2000" b="0" i="1" dirty="0" smtClean="0">
                            <a:latin typeface="Cambria Math" charset="0"/>
                            <a:ea typeface="Times New Roman" charset="0"/>
                            <a:cs typeface="Times New Roman" charset="0"/>
                          </a:rPr>
                          <m:t>𝑟</m:t>
                        </m:r>
                      </m:e>
                      <m:sub>
                        <m:r>
                          <a:rPr lang="en-US" sz="2000" b="0" i="1" dirty="0" smtClean="0">
                            <a:latin typeface="Cambria Math" charset="0"/>
                            <a:ea typeface="Times New Roman" charset="0"/>
                            <a:cs typeface="Times New Roman" charset="0"/>
                          </a:rPr>
                          <m:t>𝑇</m:t>
                        </m:r>
                      </m:sub>
                    </m:sSub>
                    <m:r>
                      <m:rPr>
                        <m:sty m:val="p"/>
                      </m:rPr>
                      <a:rPr lang="en-US" sz="2000" b="0" i="0" dirty="0" smtClean="0">
                        <a:latin typeface="Cambria Math" charset="0"/>
                        <a:ea typeface="Times New Roman" charset="0"/>
                        <a:cs typeface="Times New Roman" charset="0"/>
                      </a:rPr>
                      <m:t>T</m:t>
                    </m:r>
                  </m:oMath>
                </a14:m>
                <a:r>
                  <a:rPr lang="en-US" sz="2000" dirty="0" smtClean="0">
                    <a:latin typeface="Times New Roman" charset="0"/>
                    <a:ea typeface="Times New Roman" charset="0"/>
                    <a:cs typeface="Times New Roman" charset="0"/>
                  </a:rPr>
                  <a:t>,    </a:t>
                </a:r>
              </a:p>
              <a:p>
                <a:pPr>
                  <a:lnSpc>
                    <a:spcPct val="150000"/>
                  </a:lnSpc>
                </a:pPr>
                <a14:m>
                  <m:oMath xmlns:m="http://schemas.openxmlformats.org/officeDocument/2006/math">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 </m:t>
                        </m:r>
                        <m:r>
                          <a:rPr lang="en-US" sz="2000" i="1" dirty="0">
                            <a:latin typeface="Cambria Math" charset="0"/>
                            <a:ea typeface="Times New Roman" charset="0"/>
                            <a:cs typeface="Times New Roman" charset="0"/>
                          </a:rPr>
                          <m:t>𝑐</m:t>
                        </m:r>
                      </m:e>
                      <m:sup>
                        <m:d>
                          <m:dPr>
                            <m:ctrlPr>
                              <a:rPr lang="en-US" sz="2000" i="1" dirty="0">
                                <a:latin typeface="Cambria Math" charset="0"/>
                                <a:ea typeface="Times New Roman" charset="0"/>
                                <a:cs typeface="Times New Roman" charset="0"/>
                              </a:rPr>
                            </m:ctrlPr>
                          </m:dPr>
                          <m:e>
                            <m:r>
                              <a:rPr lang="en-US" sz="2000" i="1" dirty="0">
                                <a:latin typeface="Cambria Math" charset="0"/>
                                <a:ea typeface="Times New Roman" charset="0"/>
                                <a:cs typeface="Times New Roman" charset="0"/>
                              </a:rPr>
                              <m:t>1</m:t>
                            </m:r>
                          </m:e>
                        </m:d>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i="1"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is the initial value of a European Call paying </a:t>
                </a:r>
                <a14:m>
                  <m:oMath xmlns:m="http://schemas.openxmlformats.org/officeDocument/2006/math">
                    <m:r>
                      <m:rPr>
                        <m:nor/>
                      </m:rPr>
                      <a:rPr lang="en-US" sz="2000" dirty="0">
                        <a:latin typeface="Times New Roman" charset="0"/>
                        <a:ea typeface="Times New Roman" charset="0"/>
                        <a:cs typeface="Times New Roman" charset="0"/>
                      </a:rPr>
                      <m:t>(</m:t>
                    </m:r>
                    <m:r>
                      <m:rPr>
                        <m:nor/>
                      </m:rPr>
                      <a:rPr lang="en-US" sz="2000" dirty="0">
                        <a:latin typeface="Times New Roman" charset="0"/>
                        <a:ea typeface="Times New Roman" charset="0"/>
                        <a:cs typeface="Times New Roman" charset="0"/>
                      </a:rPr>
                      <m:t>S</m:t>
                    </m:r>
                    <m:r>
                      <m:rPr>
                        <m:nor/>
                      </m:rPr>
                      <a:rPr lang="en-US" sz="2000" dirty="0">
                        <a:latin typeface="Times New Roman" charset="0"/>
                        <a:ea typeface="Times New Roman" charset="0"/>
                        <a:cs typeface="Times New Roman" charset="0"/>
                      </a:rPr>
                      <m:t>−</m:t>
                    </m:r>
                    <m:r>
                      <m:rPr>
                        <m:nor/>
                      </m:rPr>
                      <a:rPr lang="en-US" sz="2000" dirty="0">
                        <a:latin typeface="Times New Roman" charset="0"/>
                        <a:ea typeface="Times New Roman" charset="0"/>
                        <a:cs typeface="Times New Roman" charset="0"/>
                      </a:rPr>
                      <m:t>K</m:t>
                    </m:r>
                    <m:sSup>
                      <m:sSupPr>
                        <m:ctrlPr>
                          <a:rPr lang="en-US" sz="2000" i="1">
                            <a:latin typeface="Cambria Math" charset="0"/>
                            <a:ea typeface="Times New Roman" charset="0"/>
                            <a:cs typeface="Times New Roman" charset="0"/>
                          </a:rPr>
                        </m:ctrlPr>
                      </m:sSupPr>
                      <m:e>
                        <m:r>
                          <a:rPr lang="en-US" sz="2000" i="0">
                            <a:latin typeface="Cambria Math" charset="0"/>
                            <a:ea typeface="Times New Roman" charset="0"/>
                            <a:cs typeface="Times New Roman" charset="0"/>
                          </a:rPr>
                          <m:t>)</m:t>
                        </m:r>
                      </m:e>
                      <m:sup>
                        <m:r>
                          <a:rPr lang="en-US" sz="2000" i="0">
                            <a:latin typeface="Cambria Math" charset="0"/>
                            <a:ea typeface="Times New Roman" charset="0"/>
                            <a:cs typeface="Times New Roman" charset="0"/>
                          </a:rPr>
                          <m:t>+</m:t>
                        </m:r>
                      </m:sup>
                    </m:sSup>
                  </m:oMath>
                </a14:m>
                <a:r>
                  <a:rPr lang="en-US" sz="2000" dirty="0" smtClean="0">
                    <a:latin typeface="Times New Roman" charset="0"/>
                    <a:ea typeface="Times New Roman" charset="0"/>
                    <a:cs typeface="Times New Roman" charset="0"/>
                  </a:rPr>
                  <a:t> at the first jump time:                               </a:t>
                </a:r>
                <a:endParaRPr lang="en-US" sz="2000" dirty="0" smtClean="0">
                  <a:latin typeface="Times New Roman" charset="0"/>
                  <a:ea typeface="Times New Roman" charset="0"/>
                  <a:cs typeface="Times New Roman" charset="0"/>
                </a:endParaRPr>
              </a:p>
              <a:p>
                <a:pPr marL="0" indent="0" algn="ctr">
                  <a:lnSpc>
                    <a:spcPct val="150000"/>
                  </a:lnSpc>
                  <a:buNone/>
                </a:pPr>
                <a14:m>
                  <m:oMath xmlns:m="http://schemas.openxmlformats.org/officeDocument/2006/math">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𝑐</m:t>
                        </m:r>
                      </m:e>
                      <m:sup>
                        <m:d>
                          <m:dPr>
                            <m:ctrlPr>
                              <a:rPr lang="en-US" sz="2000" i="1" dirty="0">
                                <a:latin typeface="Cambria Math" charset="0"/>
                                <a:ea typeface="Times New Roman" charset="0"/>
                                <a:cs typeface="Times New Roman" charset="0"/>
                              </a:rPr>
                            </m:ctrlPr>
                          </m:dPr>
                          <m:e>
                            <m:r>
                              <a:rPr lang="en-US" sz="2000" i="1" dirty="0">
                                <a:latin typeface="Cambria Math" charset="0"/>
                                <a:ea typeface="Times New Roman" charset="0"/>
                                <a:cs typeface="Times New Roman" charset="0"/>
                              </a:rPr>
                              <m:t>1</m:t>
                            </m:r>
                          </m:e>
                        </m:d>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r>
                      <m:rPr>
                        <m:nor/>
                      </m:rPr>
                      <a:rPr lang="en-US" sz="2000" dirty="0">
                        <a:latin typeface="Times New Roman"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r>
                          <a:rPr lang="en-US" sz="2000" b="0" i="1" dirty="0" smtClean="0">
                            <a:latin typeface="Cambria Math" charset="0"/>
                            <a:ea typeface="Times New Roman" charset="0"/>
                            <a:cs typeface="Times New Roman" charset="0"/>
                          </a:rPr>
                          <m:t>𝐾</m:t>
                        </m:r>
                      </m:den>
                    </m:f>
                    <m:sSup>
                      <m:sSupPr>
                        <m:ctrlPr>
                          <a:rPr lang="mr-IN"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mr-IN" sz="2000" i="1" dirty="0">
                            <a:latin typeface="Cambria Math" charset="0"/>
                            <a:ea typeface="Times New Roman" charset="0"/>
                            <a:cs typeface="Times New Roman" charset="0"/>
                          </a:rPr>
                          <m:t>𝛾</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𝜖</m:t>
                        </m:r>
                      </m:sup>
                    </m:sSup>
                  </m:oMath>
                </a14:m>
                <a:r>
                  <a:rPr lang="en-US" sz="2000" dirty="0">
                    <a:latin typeface="Times New Roman" charset="0"/>
                    <a:ea typeface="Times New Roman" charset="0"/>
                    <a:cs typeface="Times New Roman" charset="0"/>
                  </a:rPr>
                  <a:t>(</a:t>
                </a:r>
                <a14:m>
                  <m:oMath xmlns:m="http://schemas.openxmlformats.org/officeDocument/2006/math">
                    <m:acc>
                      <m:accPr>
                        <m:chr m:val="̂"/>
                        <m:ctrlPr>
                          <a:rPr lang="en-US" sz="2000" i="1">
                            <a:latin typeface="Cambria Math" charset="0"/>
                            <a:ea typeface="Times New Roman" charset="0"/>
                            <a:cs typeface="Times New Roman" charset="0"/>
                          </a:rPr>
                        </m:ctrlPr>
                      </m:accPr>
                      <m:e>
                        <m:r>
                          <a:rPr lang="en-US" sz="2000" i="1">
                            <a:latin typeface="Cambria Math" charset="0"/>
                            <a:ea typeface="Times New Roman" charset="0"/>
                            <a:cs typeface="Times New Roman" charset="0"/>
                          </a:rPr>
                          <m:t> </m:t>
                        </m:r>
                        <m:r>
                          <a:rPr lang="en-US" sz="2000" i="1">
                            <a:latin typeface="Cambria Math" charset="0"/>
                            <a:ea typeface="Times New Roman" charset="0"/>
                            <a:cs typeface="Times New Roman" charset="0"/>
                          </a:rPr>
                          <m:t>𝑝</m:t>
                        </m:r>
                      </m:e>
                    </m:acc>
                  </m:oMath>
                </a14:m>
                <a:r>
                  <a:rPr lang="en-US" sz="2000" dirty="0">
                    <a:latin typeface="Times New Roman" charset="0"/>
                    <a:ea typeface="Times New Roman" charset="0"/>
                    <a:cs typeface="Times New Roman" charset="0"/>
                  </a:rPr>
                  <a:t>K-</a:t>
                </a:r>
                <a:r>
                  <a:rPr lang="en-US" sz="2000" dirty="0" err="1">
                    <a:latin typeface="Times New Roman" charset="0"/>
                    <a:ea typeface="Times New Roman" charset="0"/>
                    <a:cs typeface="Times New Roman" charset="0"/>
                  </a:rPr>
                  <a:t>pKR</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S&lt;K</a:t>
                </a:r>
              </a:p>
              <a:p>
                <a:pPr>
                  <a:lnSpc>
                    <a:spcPct val="150000"/>
                  </a:lnSpc>
                </a:pPr>
                <a:r>
                  <a:rPr lang="en-US" sz="2000" dirty="0" smtClean="0">
                    <a:latin typeface="Times New Roman" charset="0"/>
                    <a:ea typeface="Times New Roman" charset="0"/>
                    <a:cs typeface="Times New Roman" charset="0"/>
                  </a:rPr>
                  <a:t>The  term </a:t>
                </a:r>
                <a14:m>
                  <m:oMath xmlns:m="http://schemas.openxmlformats.org/officeDocument/2006/math">
                    <m:r>
                      <m:rPr>
                        <m:nor/>
                      </m:rPr>
                      <a:rPr lang="en-US" sz="2000" dirty="0">
                        <a:latin typeface="Times New Roman"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1</m:t>
                            </m:r>
                          </m:sub>
                        </m:sSub>
                      </m:den>
                    </m:f>
                    <m:sSup>
                      <m:sSupPr>
                        <m:ctrlPr>
                          <a:rPr lang="mr-IN"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mr-IN" sz="2000" i="1" dirty="0">
                            <a:latin typeface="Cambria Math" charset="0"/>
                            <a:ea typeface="Times New Roman" charset="0"/>
                            <a:cs typeface="Times New Roman" charset="0"/>
                          </a:rPr>
                          <m:t>𝛾</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𝜖</m:t>
                        </m:r>
                      </m:sup>
                    </m:sSup>
                  </m:oMath>
                </a14:m>
                <a:r>
                  <a:rPr lang="en-US" sz="2000" dirty="0" smtClean="0">
                    <a:latin typeface="Times New Roman" charset="0"/>
                    <a:ea typeface="Times New Roman" charset="0"/>
                    <a:cs typeface="Times New Roman" charset="0"/>
                  </a:rPr>
                  <a:t> in the early exercise premium</a:t>
                </a:r>
                <a14:m>
                  <m:oMath xmlns:m="http://schemas.openxmlformats.org/officeDocument/2006/math">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 </m:t>
                        </m:r>
                        <m:r>
                          <a:rPr lang="en-US" sz="2000" i="1" dirty="0">
                            <a:latin typeface="Cambria Math" charset="0"/>
                            <a:ea typeface="Times New Roman" charset="0"/>
                            <a:cs typeface="Times New Roman" charset="0"/>
                          </a:rPr>
                          <m:t>𝑏</m:t>
                        </m:r>
                      </m:e>
                      <m:sup>
                        <m:d>
                          <m:dPr>
                            <m:ctrlPr>
                              <a:rPr lang="en-US" sz="2000" i="1" dirty="0">
                                <a:latin typeface="Cambria Math" charset="0"/>
                                <a:ea typeface="Times New Roman" charset="0"/>
                                <a:cs typeface="Times New Roman" charset="0"/>
                              </a:rPr>
                            </m:ctrlPr>
                          </m:dPr>
                          <m:e>
                            <m:r>
                              <a:rPr lang="en-US" sz="2000" i="1" dirty="0">
                                <a:latin typeface="Cambria Math" charset="0"/>
                                <a:ea typeface="Times New Roman" charset="0"/>
                                <a:cs typeface="Times New Roman" charset="0"/>
                              </a:rPr>
                              <m:t>1</m:t>
                            </m:r>
                          </m:e>
                        </m:d>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is </a:t>
                </a:r>
                <a:r>
                  <a:rPr lang="en-US" sz="2000" dirty="0" smtClean="0">
                    <a:latin typeface="Times New Roman" charset="0"/>
                    <a:ea typeface="Times New Roman" charset="0"/>
                    <a:cs typeface="Times New Roman" charset="0"/>
                  </a:rPr>
                  <a:t>the </a:t>
                </a:r>
                <a:r>
                  <a:rPr lang="en-US" sz="2000" dirty="0" smtClean="0">
                    <a:latin typeface="Times New Roman" charset="0"/>
                    <a:ea typeface="Times New Roman" charset="0"/>
                    <a:cs typeface="Times New Roman" charset="0"/>
                  </a:rPr>
                  <a:t>risk-neutral probability of touching </a:t>
                </a:r>
                <a14:m>
                  <m:oMath xmlns:m="http://schemas.openxmlformats.org/officeDocument/2006/math">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1</m:t>
                        </m:r>
                      </m:sub>
                    </m:sSub>
                  </m:oMath>
                </a14:m>
                <a:r>
                  <a:rPr lang="en-US" sz="2000" dirty="0" smtClean="0">
                    <a:latin typeface="Times New Roman" charset="0"/>
                    <a:ea typeface="Times New Roman" charset="0"/>
                    <a:cs typeface="Times New Roman" charset="0"/>
                  </a:rPr>
                  <a:t> before the </a:t>
                </a:r>
                <a:r>
                  <a:rPr lang="en-US" sz="2000" dirty="0">
                    <a:latin typeface="Times New Roman" charset="0"/>
                    <a:ea typeface="Times New Roman" charset="0"/>
                    <a:cs typeface="Times New Roman" charset="0"/>
                  </a:rPr>
                  <a:t>P</a:t>
                </a:r>
                <a:r>
                  <a:rPr lang="en-US" sz="2000" dirty="0" smtClean="0">
                    <a:latin typeface="Times New Roman" charset="0"/>
                    <a:ea typeface="Times New Roman" charset="0"/>
                    <a:cs typeface="Times New Roman" charset="0"/>
                  </a:rPr>
                  <a:t>oisson process jumps.</a:t>
                </a:r>
              </a:p>
              <a:p>
                <a:pPr>
                  <a:lnSpc>
                    <a:spcPct val="150000"/>
                  </a:lnSpc>
                </a:pPr>
                <a:r>
                  <a:rPr lang="en-US" sz="2000" dirty="0" smtClean="0">
                    <a:latin typeface="Times New Roman" charset="0"/>
                    <a:ea typeface="Times New Roman" charset="0"/>
                    <a:cs typeface="Times New Roman" charset="0"/>
                  </a:rPr>
                  <a:t>The term </a:t>
                </a:r>
                <a:r>
                  <a:rPr lang="en-US" sz="2000" dirty="0" smtClean="0">
                    <a:latin typeface="Times New Roman" charset="0"/>
                    <a:ea typeface="Times New Roman" charset="0"/>
                    <a:cs typeface="Times New Roman" charset="0"/>
                  </a:rPr>
                  <a:t>“</a:t>
                </a:r>
                <a:r>
                  <a:rPr lang="en-US" sz="2000" dirty="0" err="1" smtClean="0">
                    <a:latin typeface="Times New Roman" charset="0"/>
                    <a:ea typeface="Times New Roman" charset="0"/>
                    <a:cs typeface="Times New Roman" charset="0"/>
                  </a:rPr>
                  <a:t>qKRrT</a:t>
                </a:r>
                <a:r>
                  <a:rPr lang="en-US" sz="2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in the early exercise premium </a:t>
                </a:r>
                <a:r>
                  <a:rPr lang="en-US" sz="2000" dirty="0" smtClean="0">
                    <a:latin typeface="Times New Roman" charset="0"/>
                    <a:ea typeface="Times New Roman" charset="0"/>
                    <a:cs typeface="Times New Roman" charset="0"/>
                  </a:rPr>
                  <a:t>is </a:t>
                </a:r>
                <a:r>
                  <a:rPr lang="en-US" sz="2000" dirty="0" smtClean="0">
                    <a:latin typeface="Times New Roman" charset="0"/>
                    <a:ea typeface="Times New Roman" charset="0"/>
                    <a:cs typeface="Times New Roman" charset="0"/>
                  </a:rPr>
                  <a:t>the value of a claim which pays interest on the strike price continuously for all stock prices below the current level, until the poison process jumps.</a:t>
                </a:r>
              </a:p>
              <a:p>
                <a:pPr>
                  <a:lnSpc>
                    <a:spcPct val="150000"/>
                  </a:lnSpc>
                </a:pPr>
                <a:r>
                  <a:rPr lang="en-US" sz="2000" dirty="0" smtClean="0">
                    <a:latin typeface="Times New Roman" charset="0"/>
                    <a:ea typeface="Times New Roman" charset="0"/>
                    <a:cs typeface="Times New Roman" charset="0"/>
                  </a:rPr>
                  <a:t>Thus, the early exercise premium is given by the value of a claim which pays interest below the boundary until the random maturity.</a:t>
                </a:r>
              </a:p>
              <a:p>
                <a:pPr>
                  <a:lnSpc>
                    <a:spcPct val="150000"/>
                  </a:lnSpc>
                </a:pPr>
                <a:endParaRPr lang="en-US" sz="2000" dirty="0" smtClean="0">
                  <a:latin typeface="Times New Roman" charset="0"/>
                  <a:ea typeface="Times New Roman" charset="0"/>
                  <a:cs typeface="Times New Roman" charset="0"/>
                </a:endParaRPr>
              </a:p>
              <a:p>
                <a:pPr>
                  <a:lnSpc>
                    <a:spcPct val="100000"/>
                  </a:lnSpc>
                </a:pPr>
                <a:endParaRPr lang="en-US" sz="2000" i="1" dirty="0" smtClean="0">
                  <a:latin typeface="Times New Roman" charset="0"/>
                  <a:ea typeface="Times New Roman" charset="0"/>
                  <a:cs typeface="Times New Roman" charset="0"/>
                </a:endParaRPr>
              </a:p>
            </p:txBody>
          </p:sp>
        </mc:Choice>
        <mc:Fallback>
          <p:sp>
            <p:nvSpPr>
              <p:cNvPr id="6" name="Title 1"/>
              <p:cNvSpPr>
                <a:spLocks noGrp="1" noRot="1" noChangeAspect="1" noMove="1" noResize="1" noEditPoints="1" noAdjustHandles="1" noChangeArrowheads="1" noChangeShapeType="1" noTextEdit="1"/>
              </p:cNvSpPr>
              <p:nvPr>
                <p:ph idx="1"/>
              </p:nvPr>
            </p:nvSpPr>
            <p:spPr>
              <a:xfrm>
                <a:off x="469557" y="346074"/>
                <a:ext cx="10884243" cy="6010275"/>
              </a:xfrm>
              <a:blipFill rotWithShape="0">
                <a:blip r:embed="rId2"/>
                <a:stretch>
                  <a:fillRect l="-504" t="-507" r="-9406"/>
                </a:stretch>
              </a:blipFill>
            </p:spPr>
            <p:txBody>
              <a:bodyPr/>
              <a:lstStyle/>
              <a:p>
                <a:r>
                  <a:rPr lang="en-US">
                    <a:noFill/>
                  </a:rPr>
                  <a:t> </a:t>
                </a:r>
              </a:p>
            </p:txBody>
          </p:sp>
        </mc:Fallback>
      </mc:AlternateContent>
    </p:spTree>
    <p:extLst>
      <p:ext uri="{BB962C8B-B14F-4D97-AF65-F5344CB8AC3E}">
        <p14:creationId xmlns:p14="http://schemas.microsoft.com/office/powerpoint/2010/main" val="98599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3422" y="741406"/>
                <a:ext cx="10515600" cy="5511112"/>
              </a:xfrm>
            </p:spPr>
            <p:txBody>
              <a:bodyPr>
                <a:normAutofit/>
              </a:bodyPr>
              <a:lstStyle/>
              <a:p>
                <a:pPr>
                  <a:lnSpc>
                    <a:spcPct val="100000"/>
                  </a:lnSpc>
                </a:pPr>
                <a:r>
                  <a:rPr lang="en-US" dirty="0">
                    <a:latin typeface="Times New Roman" charset="0"/>
                    <a:ea typeface="Times New Roman" charset="0"/>
                    <a:cs typeface="Times New Roman" charset="0"/>
                  </a:rPr>
                  <a:t>The first line of (2) represents the randomized version of decomposition of the American Put value into the European put value and the early exercise premium.</a:t>
                </a:r>
              </a:p>
              <a:p>
                <a:pPr marL="0" indent="0">
                  <a:lnSpc>
                    <a:spcPct val="100000"/>
                  </a:lnSpc>
                  <a:buNone/>
                </a:pPr>
                <a:r>
                  <a:rPr lang="en-US" dirty="0">
                    <a:latin typeface="Times New Roman" charset="0"/>
                    <a:ea typeface="Times New Roman" charset="0"/>
                    <a:cs typeface="Times New Roman" charset="0"/>
                  </a:rPr>
                  <a:t>                                                  </a:t>
                </a:r>
              </a:p>
              <a:p>
                <a:pPr>
                  <a:lnSpc>
                    <a:spcPct val="100000"/>
                  </a:lnSpc>
                </a:pPr>
                <a:r>
                  <a:rPr lang="en-US" dirty="0">
                    <a:latin typeface="Times New Roman" charset="0"/>
                    <a:ea typeface="Times New Roman" charset="0"/>
                    <a:cs typeface="Times New Roman" charset="0"/>
                  </a:rPr>
                  <a:t>The second line of (2) reflects the fact that the lack of smoothness in the payoff function implies that Put Call Parity must be used to generate in-the-money values for European put with random maturity.</a:t>
                </a:r>
              </a:p>
              <a:p>
                <a:pPr>
                  <a:lnSpc>
                    <a:spcPct val="100000"/>
                  </a:lnSpc>
                </a:pPr>
                <a:endParaRPr lang="en-US" dirty="0">
                  <a:latin typeface="Times New Roman" charset="0"/>
                  <a:ea typeface="Times New Roman" charset="0"/>
                  <a:cs typeface="Times New Roman" charset="0"/>
                </a:endParaRPr>
              </a:p>
              <a:p>
                <a:pPr>
                  <a:lnSpc>
                    <a:spcPct val="100000"/>
                  </a:lnSpc>
                </a:pPr>
                <a:r>
                  <a:rPr lang="en-US" dirty="0">
                    <a:latin typeface="Times New Roman" charset="0"/>
                    <a:ea typeface="Times New Roman" charset="0"/>
                    <a:cs typeface="Times New Roman" charset="0"/>
                  </a:rPr>
                  <a:t>The third line of (2) sets the Canadian put value to exercise value below the critical stock price </a:t>
                </a:r>
                <a14:m>
                  <m:oMath xmlns:m="http://schemas.openxmlformats.org/officeDocument/2006/math">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1</m:t>
                        </m:r>
                      </m:sub>
                    </m:sSub>
                  </m:oMath>
                </a14:m>
                <a:r>
                  <a:rPr lang="en-US" dirty="0">
                    <a:latin typeface="Times New Roman" charset="0"/>
                    <a:ea typeface="Times New Roman" charset="0"/>
                    <a:cs typeface="Times New Roman" charset="0"/>
                  </a:rPr>
                  <a:t>.</a:t>
                </a:r>
              </a:p>
              <a:p>
                <a:endParaRPr lang="en-US"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3422" y="741406"/>
                <a:ext cx="10515600" cy="5511112"/>
              </a:xfrm>
              <a:blipFill rotWithShape="0">
                <a:blip r:embed="rId2"/>
                <a:stretch>
                  <a:fillRect l="-1043" t="-1217"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23</a:t>
            </a:fld>
            <a:endParaRPr lang="en-US"/>
          </a:p>
        </p:txBody>
      </p:sp>
    </p:spTree>
    <p:extLst>
      <p:ext uri="{BB962C8B-B14F-4D97-AF65-F5344CB8AC3E}">
        <p14:creationId xmlns:p14="http://schemas.microsoft.com/office/powerpoint/2010/main" val="1709742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317"/>
            <a:ext cx="10515600" cy="991716"/>
          </a:xfrm>
        </p:spPr>
        <p:txBody>
          <a:bodyPr/>
          <a:lstStyle/>
          <a:p>
            <a:r>
              <a:rPr lang="en-US" dirty="0" smtClean="0">
                <a:latin typeface="Times New Roman" charset="0"/>
                <a:ea typeface="Times New Roman" charset="0"/>
                <a:cs typeface="Times New Roman" charset="0"/>
              </a:rPr>
              <a:t>Figure 4, graphs the value of an exponential maturity Canadian Put against the stock price.</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513" y="1408156"/>
            <a:ext cx="8266671" cy="4948194"/>
          </a:xfrm>
          <a:prstGeom prst="rect">
            <a:avLst/>
          </a:prstGeom>
        </p:spPr>
      </p:pic>
    </p:spTree>
    <p:extLst>
      <p:ext uri="{BB962C8B-B14F-4D97-AF65-F5344CB8AC3E}">
        <p14:creationId xmlns:p14="http://schemas.microsoft.com/office/powerpoint/2010/main" val="163228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69557"/>
                <a:ext cx="10515600" cy="5707406"/>
              </a:xfrm>
            </p:spPr>
            <p:txBody>
              <a:bodyPr>
                <a:normAutofit lnSpcReduction="10000"/>
              </a:bodyPr>
              <a:lstStyle/>
              <a:p>
                <a:r>
                  <a:rPr lang="en-US" sz="2400" dirty="0" smtClean="0">
                    <a:latin typeface="Times New Roman" charset="0"/>
                    <a:ea typeface="Times New Roman" charset="0"/>
                    <a:cs typeface="Times New Roman" charset="0"/>
                  </a:rPr>
                  <a:t>Imposing the value matching in (2) at the critical stock price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yields the following </a:t>
                </a:r>
                <a:r>
                  <a:rPr lang="en-US" sz="2400" i="1" dirty="0" smtClean="0">
                    <a:latin typeface="Times New Roman" charset="0"/>
                    <a:ea typeface="Times New Roman" charset="0"/>
                    <a:cs typeface="Times New Roman" charset="0"/>
                  </a:rPr>
                  <a:t>balance equation</a:t>
                </a:r>
                <a:r>
                  <a:rPr lang="en-US" sz="2400" dirty="0" smtClean="0">
                    <a:latin typeface="Times New Roman" charset="0"/>
                    <a:ea typeface="Times New Roman" charset="0"/>
                    <a:cs typeface="Times New Roman" charset="0"/>
                  </a:rPr>
                  <a:t>: </a:t>
                </a:r>
                <a:endParaRPr lang="en-US" sz="2400" dirty="0" smtClean="0">
                  <a:latin typeface="Times New Roman" charset="0"/>
                  <a:ea typeface="Times New Roman" charset="0"/>
                  <a:cs typeface="Times New Roman" charset="0"/>
                </a:endParaRPr>
              </a:p>
              <a:p>
                <a:pPr marL="0" indent="0" algn="ctr">
                  <a:buNone/>
                </a:pPr>
                <a14:m>
                  <m:oMath xmlns:m="http://schemas.openxmlformats.org/officeDocument/2006/math">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𝑐</m:t>
                        </m:r>
                      </m:e>
                      <m:sup>
                        <m:d>
                          <m:dPr>
                            <m:ctrlPr>
                              <a:rPr lang="en-US" sz="2400" i="1" dirty="0">
                                <a:latin typeface="Cambria Math" charset="0"/>
                                <a:ea typeface="Times New Roman" charset="0"/>
                                <a:cs typeface="Times New Roman" charset="0"/>
                              </a:rPr>
                            </m:ctrlPr>
                          </m:dPr>
                          <m:e>
                            <m:r>
                              <a:rPr lang="en-US" sz="2400" i="1" dirty="0">
                                <a:latin typeface="Cambria Math" charset="0"/>
                                <a:ea typeface="Times New Roman" charset="0"/>
                                <a:cs typeface="Times New Roman" charset="0"/>
                              </a:rPr>
                              <m:t>1</m:t>
                            </m:r>
                          </m:e>
                        </m:d>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m:rPr>
                        <m:nor/>
                      </m:rPr>
                      <a:rPr lang="en-US" sz="2400" b="0" i="0" smtClean="0">
                        <a:latin typeface="Times New Roman" charset="0"/>
                        <a:ea typeface="Times New Roman" charset="0"/>
                        <a:cs typeface="Times New Roman" charset="0"/>
                      </a:rPr>
                      <m:t> </m:t>
                    </m:r>
                    <m:r>
                      <m:rPr>
                        <m:nor/>
                      </m:rPr>
                      <a:rPr lang="en-US" sz="2400" dirty="0">
                        <a:latin typeface="Times New Roman" charset="0"/>
                        <a:ea typeface="Times New Roman" charset="0"/>
                        <a:cs typeface="Times New Roman" charset="0"/>
                      </a:rPr>
                      <m:t>=</m:t>
                    </m:r>
                  </m:oMath>
                </a14:m>
                <a:r>
                  <a:rPr lang="en-US" sz="2400" dirty="0">
                    <a:latin typeface="Times New Roman" charset="0"/>
                    <a:ea typeface="Times New Roman" charset="0"/>
                    <a:cs typeface="Times New Roman" charset="0"/>
                  </a:rPr>
                  <a:t> </a:t>
                </a:r>
                <a14:m>
                  <m:oMath xmlns:m="http://schemas.openxmlformats.org/officeDocument/2006/math">
                    <m:r>
                      <m:rPr>
                        <m:sty m:val="p"/>
                      </m:rPr>
                      <a:rPr lang="en-US" sz="2400" b="0" i="0" dirty="0" smtClean="0">
                        <a:latin typeface="Cambria Math" charset="0"/>
                        <a:ea typeface="Times New Roman" charset="0"/>
                        <a:cs typeface="Times New Roman" charset="0"/>
                      </a:rPr>
                      <m:t>p</m:t>
                    </m:r>
                  </m:oMath>
                </a14:m>
                <a:r>
                  <a:rPr lang="en-US" sz="2400" dirty="0">
                    <a:latin typeface="Times New Roman" charset="0"/>
                    <a:ea typeface="Times New Roman" charset="0"/>
                    <a:cs typeface="Times New Roman" charset="0"/>
                  </a:rPr>
                  <a:t>K</a:t>
                </a:r>
                <a14:m>
                  <m:oMath xmlns:m="http://schemas.openxmlformats.org/officeDocument/2006/math">
                    <m:sSub>
                      <m:sSubPr>
                        <m:ctrlPr>
                          <a:rPr lang="en-US" sz="2400" i="1" dirty="0">
                            <a:latin typeface="Cambria Math" charset="0"/>
                            <a:ea typeface="Times New Roman" charset="0"/>
                            <a:cs typeface="Times New Roman" charset="0"/>
                          </a:rPr>
                        </m:ctrlPr>
                      </m:sSubPr>
                      <m:e>
                        <m:r>
                          <a:rPr lang="en-US" sz="2400" b="0" i="1" dirty="0" smtClean="0">
                            <a:latin typeface="Cambria Math" charset="0"/>
                            <a:ea typeface="Times New Roman" charset="0"/>
                            <a:cs typeface="Times New Roman" charset="0"/>
                          </a:rPr>
                          <m:t>𝑅</m:t>
                        </m:r>
                      </m:e>
                      <m:sub>
                        <m:r>
                          <a:rPr lang="en-US" sz="2400" i="1" dirty="0">
                            <a:latin typeface="Cambria Math" charset="0"/>
                            <a:ea typeface="Times New Roman" charset="0"/>
                            <a:cs typeface="Times New Roman" charset="0"/>
                          </a:rPr>
                          <m:t>𝑇</m:t>
                        </m:r>
                      </m:sub>
                    </m:sSub>
                    <m:r>
                      <m:rPr>
                        <m:sty m:val="p"/>
                      </m:rPr>
                      <a:rPr lang="en-US" sz="2400" dirty="0">
                        <a:latin typeface="Cambria Math" charset="0"/>
                        <a:ea typeface="Times New Roman" charset="0"/>
                        <a:cs typeface="Times New Roman" charset="0"/>
                      </a:rPr>
                      <m:t>T</m:t>
                    </m:r>
                  </m:oMath>
                </a14:m>
                <a:r>
                  <a:rPr lang="en-US" sz="2400" dirty="0" smtClean="0">
                    <a:latin typeface="Times New Roman" charset="0"/>
                    <a:ea typeface="Times New Roman" charset="0"/>
                    <a:cs typeface="Times New Roman" charset="0"/>
                  </a:rPr>
                  <a:t> </a:t>
                </a:r>
              </a:p>
              <a:p>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left hand side is randomized value of European Call when the stock price is at the critical price.</a:t>
                </a:r>
              </a:p>
              <a:p>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right hand side represents the randomized value of a claim paying interest on the strike price at all stock prices above the current stock price.</a:t>
                </a:r>
              </a:p>
              <a:p>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a:t>
                </a:r>
                <a:r>
                  <a:rPr lang="en-US" sz="2400" i="1" dirty="0" smtClean="0">
                    <a:latin typeface="Times New Roman" charset="0"/>
                    <a:ea typeface="Times New Roman" charset="0"/>
                    <a:cs typeface="Times New Roman" charset="0"/>
                  </a:rPr>
                  <a:t>balance equation </a:t>
                </a:r>
                <a:r>
                  <a:rPr lang="en-US" sz="2400" dirty="0" smtClean="0">
                    <a:latin typeface="Times New Roman" charset="0"/>
                    <a:ea typeface="Times New Roman" charset="0"/>
                    <a:cs typeface="Times New Roman" charset="0"/>
                  </a:rPr>
                  <a:t>can be solved for our first approximation to the exercise boundary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a:t>
                </a:r>
              </a:p>
              <a:p>
                <a:pPr marL="0" indent="0">
                  <a:buNone/>
                </a:pPr>
                <a:r>
                  <a:rPr lang="en-US" sz="2400" b="0" dirty="0" smtClean="0">
                    <a:ea typeface="Times New Roman" charset="0"/>
                    <a:cs typeface="Times New Roman" charset="0"/>
                  </a:rPr>
                  <a:t>                                             </a:t>
                </a:r>
                <a14:m>
                  <m:oMath xmlns:m="http://schemas.openxmlformats.org/officeDocument/2006/math">
                    <m:r>
                      <a:rPr lang="en-US" sz="2400" b="0" i="1" smtClean="0">
                        <a:latin typeface="Cambria Math" charset="0"/>
                        <a:ea typeface="Times New Roman" charset="0"/>
                        <a:cs typeface="Times New Roman" charset="0"/>
                      </a:rPr>
                      <m:t>        </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=K</a:t>
                </a:r>
                <a14:m>
                  <m:oMath xmlns:m="http://schemas.openxmlformats.org/officeDocument/2006/math">
                    <m:sSup>
                      <m:sSupPr>
                        <m:ctrlPr>
                          <a:rPr lang="en-US" sz="2400" i="1" dirty="0" smtClean="0">
                            <a:latin typeface="Cambria Math" charset="0"/>
                            <a:ea typeface="Times New Roman" charset="0"/>
                            <a:cs typeface="Times New Roman" charset="0"/>
                          </a:rPr>
                        </m:ctrlPr>
                      </m:sSupPr>
                      <m:e>
                        <m:r>
                          <m:rPr>
                            <m:nor/>
                          </m:rPr>
                          <a:rPr lang="en-US" sz="2400" dirty="0">
                            <a:latin typeface="Times New Roman" charset="0"/>
                            <a:ea typeface="Times New Roman" charset="0"/>
                            <a:cs typeface="Times New Roman" charset="0"/>
                          </a:rPr>
                          <m:t>(</m:t>
                        </m:r>
                        <m:f>
                          <m:fPr>
                            <m:ctrlPr>
                              <a:rPr lang="mr-IN" sz="2400" i="1" dirty="0">
                                <a:latin typeface="Cambria Math" charset="0"/>
                                <a:ea typeface="Times New Roman" charset="0"/>
                                <a:cs typeface="Times New Roman" charset="0"/>
                              </a:rPr>
                            </m:ctrlPr>
                          </m:fPr>
                          <m:num>
                            <m:r>
                              <a:rPr lang="en-US" sz="2400" i="1" dirty="0">
                                <a:latin typeface="Cambria Math" charset="0"/>
                                <a:ea typeface="Times New Roman" charset="0"/>
                                <a:cs typeface="Times New Roman" charset="0"/>
                              </a:rPr>
                              <m:t>𝑝𝑅𝑟𝑇</m:t>
                            </m:r>
                          </m:num>
                          <m:den>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𝑅𝑝</m:t>
                            </m:r>
                          </m:den>
                        </m:f>
                        <m:r>
                          <m:rPr>
                            <m:nor/>
                          </m:rPr>
                          <a:rPr lang="en-US" sz="2400" dirty="0">
                            <a:latin typeface="Times New Roman" charset="0"/>
                            <a:ea typeface="Times New Roman" charset="0"/>
                            <a:cs typeface="Times New Roman" charset="0"/>
                          </a:rPr>
                          <m:t>)</m:t>
                        </m:r>
                      </m:e>
                      <m:sup>
                        <m:f>
                          <m:fPr>
                            <m:ctrlPr>
                              <a:rPr lang="mr-IN" sz="2400" i="1" dirty="0">
                                <a:latin typeface="Cambria Math" charset="0"/>
                                <a:ea typeface="Times New Roman" charset="0"/>
                                <a:cs typeface="Times New Roman" charset="0"/>
                              </a:rPr>
                            </m:ctrlPr>
                          </m:fPr>
                          <m:num>
                            <m:r>
                              <a:rPr lang="en-US" sz="2400" b="0" i="1" dirty="0" smtClean="0">
                                <a:latin typeface="Cambria Math" charset="0"/>
                                <a:ea typeface="Times New Roman" charset="0"/>
                                <a:cs typeface="Times New Roman" charset="0"/>
                              </a:rPr>
                              <m:t>1</m:t>
                            </m:r>
                          </m:num>
                          <m:den>
                            <m:r>
                              <a:rPr lang="mr-IN" sz="2400" i="1" dirty="0">
                                <a:latin typeface="Cambria Math" charset="0"/>
                                <a:ea typeface="Cambria Math" charset="0"/>
                                <a:cs typeface="Cambria Math" charset="0"/>
                              </a:rPr>
                              <m:t>𝛾</m:t>
                            </m:r>
                            <m:r>
                              <a:rPr lang="en-US" sz="2400" b="0" i="1" dirty="0" smtClean="0">
                                <a:latin typeface="Cambria Math" charset="0"/>
                                <a:ea typeface="Cambria Math" charset="0"/>
                                <a:cs typeface="Cambria Math" charset="0"/>
                              </a:rPr>
                              <m:t>+</m:t>
                            </m:r>
                            <m:r>
                              <a:rPr lang="en-US" sz="2400" i="1" dirty="0">
                                <a:latin typeface="Cambria Math" charset="0"/>
                                <a:ea typeface="Cambria Math" charset="0"/>
                                <a:cs typeface="Cambria Math" charset="0"/>
                              </a:rPr>
                              <m:t>𝜖</m:t>
                            </m:r>
                          </m:den>
                        </m:f>
                      </m:sup>
                    </m:sSup>
                  </m:oMath>
                </a14:m>
                <a:r>
                  <a:rPr lang="en-US" sz="2400" dirty="0" smtClean="0">
                    <a:latin typeface="Times New Roman" charset="0"/>
                    <a:ea typeface="Times New Roman" charset="0"/>
                    <a:cs typeface="Times New Roman" charset="0"/>
                  </a:rPr>
                  <a:t>              (3)</a:t>
                </a:r>
                <a:endParaRPr lang="en-US" sz="24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69557"/>
                <a:ext cx="10515600" cy="5707406"/>
              </a:xfrm>
              <a:blipFill rotWithShape="0">
                <a:blip r:embed="rId2"/>
                <a:stretch>
                  <a:fillRect l="-812" t="-1923" r="-9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25</a:t>
            </a:fld>
            <a:endParaRPr lang="en-US"/>
          </a:p>
        </p:txBody>
      </p:sp>
    </p:spTree>
    <p:extLst>
      <p:ext uri="{BB962C8B-B14F-4D97-AF65-F5344CB8AC3E}">
        <p14:creationId xmlns:p14="http://schemas.microsoft.com/office/powerpoint/2010/main" val="44342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06627"/>
                <a:ext cx="10515600" cy="5670336"/>
              </a:xfrm>
            </p:spPr>
            <p:txBody>
              <a:bodyPr>
                <a:normAutofit fontScale="85000" lnSpcReduction="10000"/>
              </a:bodyPr>
              <a:lstStyle/>
              <a:p>
                <a:pPr>
                  <a:lnSpc>
                    <a:spcPct val="120000"/>
                  </a:lnSpc>
                </a:pPr>
                <a:r>
                  <a:rPr lang="en-US" sz="2600" dirty="0" smtClean="0">
                    <a:latin typeface="Times New Roman" charset="0"/>
                    <a:ea typeface="Times New Roman" charset="0"/>
                    <a:cs typeface="Times New Roman" charset="0"/>
                  </a:rPr>
                  <a:t>While this approximation (3) is simple and explicit, numerical valuation indicates substantial approximation error. </a:t>
                </a:r>
              </a:p>
              <a:p>
                <a:pPr>
                  <a:lnSpc>
                    <a:spcPct val="120000"/>
                  </a:lnSpc>
                </a:pPr>
                <a:endParaRPr lang="en-US" sz="2600" dirty="0" smtClean="0">
                  <a:latin typeface="Times New Roman" charset="0"/>
                  <a:ea typeface="Times New Roman" charset="0"/>
                  <a:cs typeface="Times New Roman" charset="0"/>
                </a:endParaRPr>
              </a:p>
              <a:p>
                <a:pPr>
                  <a:lnSpc>
                    <a:spcPct val="120000"/>
                  </a:lnSpc>
                </a:pPr>
                <a:r>
                  <a:rPr lang="en-US" sz="2600" dirty="0" smtClean="0">
                    <a:latin typeface="Times New Roman" charset="0"/>
                    <a:ea typeface="Times New Roman" charset="0"/>
                    <a:cs typeface="Times New Roman" charset="0"/>
                  </a:rPr>
                  <a:t>In particular, since the value of an American Put is a concave function of its maturity, randomizing the maturity leads to undervaluation by Jensen’s inequality. Figure 5.</a:t>
                </a:r>
              </a:p>
              <a:p>
                <a:pPr>
                  <a:lnSpc>
                    <a:spcPct val="120000"/>
                  </a:lnSpc>
                </a:pPr>
                <a:endParaRPr lang="en-US" sz="2600" dirty="0" smtClean="0">
                  <a:latin typeface="Times New Roman" charset="0"/>
                  <a:ea typeface="Times New Roman" charset="0"/>
                  <a:cs typeface="Times New Roman" charset="0"/>
                </a:endParaRPr>
              </a:p>
              <a:p>
                <a:pPr>
                  <a:lnSpc>
                    <a:spcPct val="120000"/>
                  </a:lnSpc>
                </a:pPr>
                <a:r>
                  <a:rPr lang="en-US" sz="2600" dirty="0" smtClean="0">
                    <a:latin typeface="Times New Roman" charset="0"/>
                    <a:ea typeface="Times New Roman" charset="0"/>
                    <a:cs typeface="Times New Roman" charset="0"/>
                  </a:rPr>
                  <a:t>This error can be reduced by lowering the variance of the distribution governing maturity.</a:t>
                </a:r>
              </a:p>
              <a:p>
                <a:pPr>
                  <a:lnSpc>
                    <a:spcPct val="120000"/>
                  </a:lnSpc>
                </a:pPr>
                <a:endParaRPr lang="en-US" sz="2600" dirty="0" smtClean="0">
                  <a:latin typeface="Times New Roman" charset="0"/>
                  <a:ea typeface="Times New Roman" charset="0"/>
                  <a:cs typeface="Times New Roman" charset="0"/>
                </a:endParaRPr>
              </a:p>
              <a:p>
                <a:pPr>
                  <a:lnSpc>
                    <a:spcPct val="120000"/>
                  </a:lnSpc>
                </a:pPr>
                <a:r>
                  <a:rPr lang="en-US" sz="2600" dirty="0" smtClean="0">
                    <a:latin typeface="Times New Roman" charset="0"/>
                    <a:ea typeface="Times New Roman" charset="0"/>
                    <a:cs typeface="Times New Roman" charset="0"/>
                  </a:rPr>
                  <a:t>Unfortunately, if a random variable with an exponential distribution has mean T, then its variance is </a:t>
                </a:r>
                <a14:m>
                  <m:oMath xmlns:m="http://schemas.openxmlformats.org/officeDocument/2006/math">
                    <m:sSup>
                      <m:sSupPr>
                        <m:ctrlPr>
                          <a:rPr lang="en-US" sz="2600" i="1" smtClean="0">
                            <a:latin typeface="Cambria Math" charset="0"/>
                            <a:ea typeface="Times New Roman" charset="0"/>
                            <a:cs typeface="Times New Roman" charset="0"/>
                          </a:rPr>
                        </m:ctrlPr>
                      </m:sSupPr>
                      <m:e>
                        <m:r>
                          <a:rPr lang="en-US" sz="2600" b="0" i="1" smtClean="0">
                            <a:latin typeface="Cambria Math" charset="0"/>
                            <a:ea typeface="Times New Roman" charset="0"/>
                            <a:cs typeface="Times New Roman" charset="0"/>
                          </a:rPr>
                          <m:t>𝑇</m:t>
                        </m:r>
                      </m:e>
                      <m:sup>
                        <m:r>
                          <a:rPr lang="en-US" sz="2600" b="0" i="1" smtClean="0">
                            <a:latin typeface="Cambria Math" charset="0"/>
                            <a:ea typeface="Times New Roman" charset="0"/>
                            <a:cs typeface="Times New Roman" charset="0"/>
                          </a:rPr>
                          <m:t>2</m:t>
                        </m:r>
                      </m:sup>
                    </m:sSup>
                    <m:r>
                      <a:rPr lang="en-US" sz="2600" b="0" i="0" smtClean="0">
                        <a:latin typeface="Cambria Math" charset="0"/>
                        <a:ea typeface="Times New Roman" charset="0"/>
                        <a:cs typeface="Times New Roman" charset="0"/>
                      </a:rPr>
                      <m:t>.</m:t>
                    </m:r>
                  </m:oMath>
                </a14:m>
                <a:endParaRPr lang="en-US" sz="2600" dirty="0" smtClean="0">
                  <a:latin typeface="Times New Roman" charset="0"/>
                  <a:ea typeface="Times New Roman" charset="0"/>
                  <a:cs typeface="Times New Roman" charset="0"/>
                </a:endParaRPr>
              </a:p>
              <a:p>
                <a:pPr>
                  <a:lnSpc>
                    <a:spcPct val="120000"/>
                  </a:lnSpc>
                </a:pPr>
                <a:endParaRPr lang="en-US" sz="2600" dirty="0" smtClean="0">
                  <a:latin typeface="Times New Roman" charset="0"/>
                  <a:ea typeface="Times New Roman" charset="0"/>
                  <a:cs typeface="Times New Roman" charset="0"/>
                </a:endParaRPr>
              </a:p>
              <a:p>
                <a:pPr>
                  <a:lnSpc>
                    <a:spcPct val="120000"/>
                  </a:lnSpc>
                </a:pPr>
                <a:r>
                  <a:rPr lang="en-US" sz="2600" dirty="0">
                    <a:latin typeface="Times New Roman" charset="0"/>
                    <a:ea typeface="Times New Roman" charset="0"/>
                    <a:cs typeface="Times New Roman" charset="0"/>
                  </a:rPr>
                  <a:t>A simple and standard way to reduce variance is to not put all our eggs in one basket. </a:t>
                </a:r>
              </a:p>
              <a:p>
                <a:endParaRPr lang="en-US"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06627"/>
                <a:ext cx="10515600" cy="5670336"/>
              </a:xfrm>
              <a:blipFill rotWithShape="0">
                <a:blip r:embed="rId2"/>
                <a:stretch>
                  <a:fillRect l="-696" t="-645" r="-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26</a:t>
            </a:fld>
            <a:endParaRPr lang="en-US"/>
          </a:p>
        </p:txBody>
      </p:sp>
    </p:spTree>
    <p:extLst>
      <p:ext uri="{BB962C8B-B14F-4D97-AF65-F5344CB8AC3E}">
        <p14:creationId xmlns:p14="http://schemas.microsoft.com/office/powerpoint/2010/main" val="934683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806" y="272871"/>
            <a:ext cx="8217244" cy="6448604"/>
          </a:xfrm>
        </p:spPr>
      </p:pic>
      <p:sp>
        <p:nvSpPr>
          <p:cNvPr id="4" name="Slide Number Placeholder 3"/>
          <p:cNvSpPr>
            <a:spLocks noGrp="1"/>
          </p:cNvSpPr>
          <p:nvPr>
            <p:ph type="sldNum" sz="quarter" idx="12"/>
          </p:nvPr>
        </p:nvSpPr>
        <p:spPr/>
        <p:txBody>
          <a:bodyPr/>
          <a:lstStyle/>
          <a:p>
            <a:fld id="{ABF18D57-6B05-9C44-A39E-5F56D297C7B0}" type="slidenum">
              <a:rPr lang="en-US" smtClean="0"/>
              <a:t>27</a:t>
            </a:fld>
            <a:endParaRPr lang="en-US"/>
          </a:p>
        </p:txBody>
      </p:sp>
    </p:spTree>
    <p:extLst>
      <p:ext uri="{BB962C8B-B14F-4D97-AF65-F5344CB8AC3E}">
        <p14:creationId xmlns:p14="http://schemas.microsoft.com/office/powerpoint/2010/main" val="1887222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3351"/>
          </a:xfrm>
        </p:spPr>
        <p:txBody>
          <a:bodyPr>
            <a:normAutofit fontScale="90000"/>
          </a:bodyPr>
          <a:lstStyle/>
          <a:p>
            <a:r>
              <a:rPr lang="en-US" smtClean="0">
                <a:latin typeface="Times New Roman" charset="0"/>
                <a:ea typeface="Times New Roman" charset="0"/>
                <a:cs typeface="Times New Roman" charset="0"/>
              </a:rPr>
              <a:t>Gamma Maturity:</a:t>
            </a:r>
            <a:endParaRPr lang="en-US"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17355"/>
                <a:ext cx="10515600" cy="5138995"/>
              </a:xfrm>
            </p:spPr>
            <p:txBody>
              <a:bodyPr>
                <a:normAutofit fontScale="70000" lnSpcReduction="20000"/>
              </a:bodyPr>
              <a:lstStyle/>
              <a:p>
                <a:pPr>
                  <a:lnSpc>
                    <a:spcPct val="120000"/>
                  </a:lnSpc>
                </a:pPr>
                <a:r>
                  <a:rPr lang="en-US" sz="2400" dirty="0" smtClean="0">
                    <a:latin typeface="Times New Roman" charset="0"/>
                    <a:ea typeface="Times New Roman" charset="0"/>
                    <a:cs typeface="Times New Roman" charset="0"/>
                  </a:rPr>
                  <a:t>I</a:t>
                </a:r>
                <a:r>
                  <a:rPr lang="en-US" sz="2600" dirty="0" smtClean="0">
                    <a:latin typeface="Times New Roman" charset="0"/>
                    <a:ea typeface="Times New Roman" charset="0"/>
                    <a:cs typeface="Times New Roman" charset="0"/>
                  </a:rPr>
                  <a:t>n order to reduce the variance of our option’s random maturity we split it into 𝑛 I.I.D sub-periods. We also assume that each of </a:t>
                </a:r>
                <a:r>
                  <a:rPr lang="en-US" sz="2600" dirty="0">
                    <a:latin typeface="Times New Roman" charset="0"/>
                    <a:ea typeface="Times New Roman" charset="0"/>
                    <a:cs typeface="Times New Roman" charset="0"/>
                  </a:rPr>
                  <a:t>the 𝑛</a:t>
                </a:r>
                <a:r>
                  <a:rPr lang="en-US" sz="2600" dirty="0" smtClean="0">
                    <a:latin typeface="Times New Roman" charset="0"/>
                    <a:ea typeface="Times New Roman" charset="0"/>
                    <a:cs typeface="Times New Roman" charset="0"/>
                  </a:rPr>
                  <a:t> sub-periods is exponentially distributed with parameter </a:t>
                </a:r>
                <a14:m>
                  <m:oMath xmlns:m="http://schemas.openxmlformats.org/officeDocument/2006/math">
                    <m:r>
                      <a:rPr lang="en-US" sz="2600" i="1">
                        <a:latin typeface="Cambria Math" charset="0"/>
                        <a:ea typeface="Times New Roman" charset="0"/>
                        <a:cs typeface="Times New Roman" charset="0"/>
                      </a:rPr>
                      <m:t>𝜆</m:t>
                    </m:r>
                  </m:oMath>
                </a14:m>
                <a:r>
                  <a:rPr lang="en-US" sz="2600" dirty="0" smtClean="0">
                    <a:latin typeface="Times New Roman" charset="0"/>
                    <a:ea typeface="Times New Roman" charset="0"/>
                    <a:cs typeface="Times New Roman" charset="0"/>
                  </a:rPr>
                  <a:t>, then the date </a:t>
                </a:r>
                <a14:m>
                  <m:oMath xmlns:m="http://schemas.openxmlformats.org/officeDocument/2006/math">
                    <m:r>
                      <a:rPr lang="en-US" sz="2600" i="1">
                        <a:latin typeface="Cambria Math" charset="0"/>
                        <a:ea typeface="Times New Roman" charset="0"/>
                        <a:cs typeface="Times New Roman" charset="0"/>
                      </a:rPr>
                      <m:t>𝜏</m:t>
                    </m:r>
                  </m:oMath>
                </a14:m>
                <a:r>
                  <a:rPr lang="en-US" sz="2600" dirty="0" smtClean="0">
                    <a:latin typeface="Times New Roman" charset="0"/>
                    <a:ea typeface="Times New Roman" charset="0"/>
                    <a:cs typeface="Times New Roman" charset="0"/>
                  </a:rPr>
                  <a:t> is Gamma </a:t>
                </a:r>
                <a:r>
                  <a:rPr lang="en-US" sz="2600" dirty="0" smtClean="0">
                    <a:latin typeface="Times New Roman" charset="0"/>
                    <a:ea typeface="Times New Roman" charset="0"/>
                    <a:cs typeface="Times New Roman" charset="0"/>
                  </a:rPr>
                  <a:t>distributed:</a:t>
                </a:r>
              </a:p>
              <a:p>
                <a:pPr marL="0" indent="0" algn="ctr">
                  <a:lnSpc>
                    <a:spcPct val="120000"/>
                  </a:lnSpc>
                  <a:buNone/>
                </a:pPr>
                <a:r>
                  <a:rPr lang="en-US" sz="2600" dirty="0" smtClean="0">
                    <a:latin typeface="Times New Roman" charset="0"/>
                    <a:ea typeface="Times New Roman" charset="0"/>
                    <a:cs typeface="Times New Roman" charset="0"/>
                  </a:rPr>
                  <a:t> </a:t>
                </a:r>
                <a:r>
                  <a:rPr lang="en-US" sz="2600" dirty="0" err="1" smtClean="0">
                    <a:latin typeface="Times New Roman" charset="0"/>
                    <a:ea typeface="Times New Roman" charset="0"/>
                    <a:cs typeface="Times New Roman" charset="0"/>
                  </a:rPr>
                  <a:t>Prob</a:t>
                </a:r>
                <a:r>
                  <a:rPr lang="en-US" sz="2600" dirty="0">
                    <a:latin typeface="Times New Roman" charset="0"/>
                    <a:ea typeface="Times New Roman" charset="0"/>
                    <a:cs typeface="Times New Roman" charset="0"/>
                  </a:rPr>
                  <a:t>{</a:t>
                </a:r>
                <a14:m>
                  <m:oMath xmlns:m="http://schemas.openxmlformats.org/officeDocument/2006/math">
                    <m:r>
                      <a:rPr lang="en-US" sz="2600" i="1">
                        <a:latin typeface="Cambria Math" charset="0"/>
                        <a:ea typeface="Times New Roman" charset="0"/>
                        <a:cs typeface="Times New Roman" charset="0"/>
                      </a:rPr>
                      <m:t>𝜏</m:t>
                    </m:r>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𝑑𝑡</m:t>
                    </m:r>
                  </m:oMath>
                </a14:m>
                <a:r>
                  <a:rPr lang="en-US" sz="2600" dirty="0">
                    <a:latin typeface="Times New Roman" charset="0"/>
                    <a:ea typeface="Times New Roman" charset="0"/>
                    <a:cs typeface="Times New Roman" charset="0"/>
                  </a:rPr>
                  <a:t>} = </a:t>
                </a:r>
                <a14:m>
                  <m:oMath xmlns:m="http://schemas.openxmlformats.org/officeDocument/2006/math">
                    <m:f>
                      <m:fPr>
                        <m:ctrlPr>
                          <a:rPr lang="mr-IN" sz="2600" i="1" dirty="0">
                            <a:latin typeface="Cambria Math" charset="0"/>
                            <a:ea typeface="Times New Roman" charset="0"/>
                            <a:cs typeface="Times New Roman" charset="0"/>
                          </a:rPr>
                        </m:ctrlPr>
                      </m:fPr>
                      <m:num>
                        <m:sSup>
                          <m:sSupPr>
                            <m:ctrlPr>
                              <a:rPr lang="en-US" sz="2600" i="1">
                                <a:latin typeface="Cambria Math" charset="0"/>
                                <a:ea typeface="Times New Roman" charset="0"/>
                                <a:cs typeface="Times New Roman" charset="0"/>
                              </a:rPr>
                            </m:ctrlPr>
                          </m:sSupPr>
                          <m:e>
                            <m:r>
                              <a:rPr lang="en-US" sz="2600" i="1">
                                <a:latin typeface="Cambria Math" charset="0"/>
                                <a:ea typeface="Times New Roman" charset="0"/>
                                <a:cs typeface="Times New Roman" charset="0"/>
                              </a:rPr>
                              <m:t>𝜆</m:t>
                            </m:r>
                          </m:e>
                          <m:sup>
                            <m:r>
                              <m:rPr>
                                <m:nor/>
                              </m:rPr>
                              <a:rPr lang="en-US" sz="2600" dirty="0">
                                <a:latin typeface="Times New Roman" charset="0"/>
                                <a:ea typeface="Times New Roman" charset="0"/>
                                <a:cs typeface="Times New Roman" charset="0"/>
                              </a:rPr>
                              <m:t>𝑛</m:t>
                            </m:r>
                          </m:sup>
                        </m:sSup>
                      </m:num>
                      <m:den>
                        <m:d>
                          <m:dPr>
                            <m:ctrlPr>
                              <a:rPr lang="en-US" sz="2600" b="0" i="1" dirty="0" smtClean="0">
                                <a:latin typeface="Cambria Math" charset="0"/>
                                <a:ea typeface="Times New Roman" charset="0"/>
                                <a:cs typeface="Times New Roman" charset="0"/>
                              </a:rPr>
                            </m:ctrlPr>
                          </m:dPr>
                          <m:e>
                            <m:r>
                              <m:rPr>
                                <m:nor/>
                              </m:rPr>
                              <a:rPr lang="en-US" sz="2600" dirty="0">
                                <a:latin typeface="Times New Roman" charset="0"/>
                                <a:ea typeface="Times New Roman" charset="0"/>
                                <a:cs typeface="Times New Roman" charset="0"/>
                              </a:rPr>
                              <m:t>𝑛</m:t>
                            </m:r>
                            <m:r>
                              <a:rPr lang="en-US" sz="2600" b="0" i="1" dirty="0" smtClean="0">
                                <a:latin typeface="Cambria Math" charset="0"/>
                                <a:ea typeface="Times New Roman" charset="0"/>
                                <a:cs typeface="Times New Roman" charset="0"/>
                              </a:rPr>
                              <m:t>−1</m:t>
                            </m:r>
                          </m:e>
                        </m:d>
                        <m:r>
                          <a:rPr lang="en-US" sz="2600" b="0" i="1" dirty="0" smtClean="0">
                            <a:latin typeface="Cambria Math" charset="0"/>
                            <a:ea typeface="Times New Roman" charset="0"/>
                            <a:cs typeface="Times New Roman" charset="0"/>
                          </a:rPr>
                          <m:t>!</m:t>
                        </m:r>
                      </m:den>
                    </m:f>
                    <m:sSup>
                      <m:sSupPr>
                        <m:ctrlPr>
                          <a:rPr lang="en-US" sz="2600" i="1">
                            <a:latin typeface="Cambria Math" charset="0"/>
                            <a:ea typeface="Times New Roman" charset="0"/>
                            <a:cs typeface="Times New Roman" charset="0"/>
                          </a:rPr>
                        </m:ctrlPr>
                      </m:sSupPr>
                      <m:e>
                        <m:sSup>
                          <m:sSupPr>
                            <m:ctrlPr>
                              <a:rPr lang="en-US" sz="2600" i="1">
                                <a:latin typeface="Cambria Math" charset="0"/>
                                <a:ea typeface="Times New Roman" charset="0"/>
                                <a:cs typeface="Times New Roman" charset="0"/>
                              </a:rPr>
                            </m:ctrlPr>
                          </m:sSupPr>
                          <m:e>
                            <m:r>
                              <a:rPr lang="en-US" sz="2600" b="0" i="1" smtClean="0">
                                <a:latin typeface="Cambria Math" charset="0"/>
                                <a:ea typeface="Times New Roman" charset="0"/>
                                <a:cs typeface="Times New Roman" charset="0"/>
                              </a:rPr>
                              <m:t>𝑡</m:t>
                            </m:r>
                          </m:e>
                          <m:sup>
                            <m:r>
                              <m:rPr>
                                <m:nor/>
                              </m:rPr>
                              <a:rPr lang="en-US" sz="2600" dirty="0">
                                <a:latin typeface="Times New Roman" charset="0"/>
                                <a:ea typeface="Times New Roman" charset="0"/>
                                <a:cs typeface="Times New Roman" charset="0"/>
                              </a:rPr>
                              <m:t>𝑛</m:t>
                            </m:r>
                            <m:r>
                              <a:rPr lang="en-US" sz="2600" i="1" dirty="0">
                                <a:latin typeface="Cambria Math" charset="0"/>
                                <a:ea typeface="Times New Roman" charset="0"/>
                                <a:cs typeface="Times New Roman" charset="0"/>
                              </a:rPr>
                              <m:t>−1</m:t>
                            </m:r>
                          </m:sup>
                        </m:sSup>
                        <m:r>
                          <a:rPr lang="en-US" sz="2600" i="1">
                            <a:latin typeface="Cambria Math" charset="0"/>
                            <a:ea typeface="Times New Roman" charset="0"/>
                            <a:cs typeface="Times New Roman" charset="0"/>
                          </a:rPr>
                          <m:t>ℯ</m:t>
                        </m:r>
                      </m:e>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𝜆</m:t>
                        </m:r>
                        <m:r>
                          <a:rPr lang="en-US" sz="2600" i="1">
                            <a:latin typeface="Cambria Math" charset="0"/>
                            <a:ea typeface="Times New Roman" charset="0"/>
                            <a:cs typeface="Times New Roman" charset="0"/>
                          </a:rPr>
                          <m:t>𝑡</m:t>
                        </m:r>
                      </m:sup>
                    </m:sSup>
                  </m:oMath>
                </a14:m>
                <a:r>
                  <a:rPr lang="en-US" sz="2600" dirty="0" smtClean="0">
                    <a:latin typeface="Times New Roman" charset="0"/>
                    <a:ea typeface="Times New Roman" charset="0"/>
                    <a:cs typeface="Times New Roman" charset="0"/>
                  </a:rPr>
                  <a:t>dt</a:t>
                </a:r>
                <a:r>
                  <a:rPr lang="en-US" sz="2600" dirty="0">
                    <a:latin typeface="Times New Roman" charset="0"/>
                    <a:ea typeface="Times New Roman" charset="0"/>
                    <a:cs typeface="Times New Roman" charset="0"/>
                  </a:rPr>
                  <a:t>,       </a:t>
                </a:r>
                <a:endParaRPr lang="en-US" sz="2600" dirty="0" smtClean="0">
                  <a:latin typeface="Times New Roman" charset="0"/>
                  <a:ea typeface="Times New Roman" charset="0"/>
                  <a:cs typeface="Times New Roman" charset="0"/>
                </a:endParaRPr>
              </a:p>
              <a:p>
                <a:pPr marL="0" indent="0">
                  <a:lnSpc>
                    <a:spcPct val="120000"/>
                  </a:lnSpc>
                  <a:buNone/>
                </a:pPr>
                <a:endParaRPr lang="en-US" sz="2600" dirty="0" smtClean="0">
                  <a:latin typeface="Times New Roman" charset="0"/>
                  <a:ea typeface="Times New Roman" charset="0"/>
                  <a:cs typeface="Times New Roman" charset="0"/>
                </a:endParaRPr>
              </a:p>
              <a:p>
                <a:pPr>
                  <a:lnSpc>
                    <a:spcPct val="120000"/>
                  </a:lnSpc>
                </a:pPr>
                <a:r>
                  <a:rPr lang="en-US" sz="2600" dirty="0">
                    <a:latin typeface="Times New Roman" charset="0"/>
                    <a:ea typeface="Times New Roman" charset="0"/>
                    <a:cs typeface="Times New Roman" charset="0"/>
                  </a:rPr>
                  <a:t>I</a:t>
                </a:r>
                <a:r>
                  <a:rPr lang="en-US" sz="2600" dirty="0" smtClean="0">
                    <a:latin typeface="Times New Roman" charset="0"/>
                    <a:ea typeface="Times New Roman" charset="0"/>
                    <a:cs typeface="Times New Roman" charset="0"/>
                  </a:rPr>
                  <a:t>n </a:t>
                </a:r>
                <a:r>
                  <a:rPr lang="en-US" sz="2600" dirty="0">
                    <a:latin typeface="Times New Roman" charset="0"/>
                    <a:ea typeface="Times New Roman" charset="0"/>
                    <a:cs typeface="Times New Roman" charset="0"/>
                  </a:rPr>
                  <a:t>order that the mean maturity be </a:t>
                </a:r>
                <a:r>
                  <a:rPr lang="en-US" sz="2600" dirty="0" smtClean="0">
                    <a:latin typeface="Times New Roman" charset="0"/>
                    <a:ea typeface="Times New Roman" charset="0"/>
                    <a:cs typeface="Times New Roman" charset="0"/>
                  </a:rPr>
                  <a:t>T,</a:t>
                </a:r>
                <a:r>
                  <a:rPr lang="en-US" sz="2600" dirty="0">
                    <a:latin typeface="Times New Roman" charset="0"/>
                    <a:ea typeface="Times New Roman" charset="0"/>
                    <a:cs typeface="Times New Roman" charset="0"/>
                  </a:rPr>
                  <a:t> the mean of each </a:t>
                </a:r>
                <a:r>
                  <a:rPr lang="en-US" sz="2600" dirty="0" smtClean="0">
                    <a:latin typeface="Times New Roman" charset="0"/>
                    <a:ea typeface="Times New Roman" charset="0"/>
                    <a:cs typeface="Times New Roman" charset="0"/>
                  </a:rPr>
                  <a:t>sub-period is </a:t>
                </a:r>
                <a14:m>
                  <m:oMath xmlns:m="http://schemas.openxmlformats.org/officeDocument/2006/math">
                    <m:r>
                      <m:rPr>
                        <m:sty m:val="p"/>
                      </m:rPr>
                      <a:rPr lang="en-US" sz="2600" dirty="0">
                        <a:latin typeface="Cambria Math" charset="0"/>
                        <a:ea typeface="Times New Roman" charset="0"/>
                        <a:cs typeface="Times New Roman" charset="0"/>
                      </a:rPr>
                      <m:t>Δ</m:t>
                    </m:r>
                  </m:oMath>
                </a14:m>
                <a:r>
                  <a:rPr lang="en-US" sz="2600" dirty="0">
                    <a:latin typeface="Times New Roman" charset="0"/>
                    <a:ea typeface="Times New Roman" charset="0"/>
                    <a:cs typeface="Times New Roman" charset="0"/>
                  </a:rPr>
                  <a:t> </a:t>
                </a:r>
                <a14:m>
                  <m:oMath xmlns:m="http://schemas.openxmlformats.org/officeDocument/2006/math">
                    <m:r>
                      <a:rPr lang="en-US" sz="2600" i="1">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𝑇</m:t>
                        </m:r>
                      </m:num>
                      <m:den>
                        <m:r>
                          <m:rPr>
                            <m:nor/>
                          </m:rPr>
                          <a:rPr lang="en-US" sz="2600" dirty="0">
                            <a:latin typeface="Times New Roman" charset="0"/>
                            <a:ea typeface="Times New Roman" charset="0"/>
                            <a:cs typeface="Times New Roman" charset="0"/>
                          </a:rPr>
                          <m:t>𝑛</m:t>
                        </m:r>
                      </m:den>
                    </m:f>
                    <m:r>
                      <a:rPr lang="en-US" sz="2600" i="1" dirty="0">
                        <a:latin typeface="Cambria Math" charset="0"/>
                        <a:ea typeface="Times New Roman" charset="0"/>
                        <a:cs typeface="Times New Roman" charset="0"/>
                      </a:rPr>
                      <m:t> </m:t>
                    </m:r>
                    <m:r>
                      <a:rPr lang="en-US" sz="2600" b="0" i="1" dirty="0" smtClean="0">
                        <a:latin typeface="Cambria Math" charset="0"/>
                        <a:ea typeface="Times New Roman" charset="0"/>
                        <a:cs typeface="Times New Roman" charset="0"/>
                      </a:rPr>
                      <m:t>, </m:t>
                    </m:r>
                  </m:oMath>
                </a14:m>
                <a:r>
                  <a:rPr lang="en-US" sz="2600" dirty="0" smtClean="0">
                    <a:latin typeface="Times New Roman" charset="0"/>
                    <a:ea typeface="Times New Roman" charset="0"/>
                    <a:cs typeface="Times New Roman" charset="0"/>
                  </a:rPr>
                  <a:t>which implies </a:t>
                </a:r>
                <a14:m>
                  <m:oMath xmlns:m="http://schemas.openxmlformats.org/officeDocument/2006/math">
                    <m:r>
                      <a:rPr lang="en-US" sz="2600" i="1">
                        <a:latin typeface="Cambria Math" charset="0"/>
                        <a:ea typeface="Times New Roman" charset="0"/>
                        <a:cs typeface="Times New Roman" charset="0"/>
                      </a:rPr>
                      <m:t>𝜆</m:t>
                    </m:r>
                  </m:oMath>
                </a14:m>
                <a:r>
                  <a:rPr lang="en-US" sz="2600" dirty="0">
                    <a:latin typeface="Times New Roman" charset="0"/>
                    <a:ea typeface="Times New Roman" charset="0"/>
                    <a:cs typeface="Times New Roman" charset="0"/>
                  </a:rPr>
                  <a:t> = </a:t>
                </a:r>
                <a14:m>
                  <m:oMath xmlns:m="http://schemas.openxmlformats.org/officeDocument/2006/math">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1</m:t>
                        </m:r>
                      </m:num>
                      <m:den>
                        <m:r>
                          <m:rPr>
                            <m:sty m:val="p"/>
                          </m:rPr>
                          <a:rPr lang="en-US" sz="2600" dirty="0">
                            <a:latin typeface="Cambria Math" charset="0"/>
                            <a:ea typeface="Times New Roman" charset="0"/>
                            <a:cs typeface="Times New Roman" charset="0"/>
                          </a:rPr>
                          <m:t>Δ</m:t>
                        </m:r>
                      </m:den>
                    </m:f>
                    <m:r>
                      <a:rPr lang="en-US" sz="2600" b="0" i="0" dirty="0" smtClean="0">
                        <a:latin typeface="Cambria Math" charset="0"/>
                        <a:ea typeface="Times New Roman" charset="0"/>
                        <a:cs typeface="Times New Roman" charset="0"/>
                      </a:rPr>
                      <m:t>.</m:t>
                    </m:r>
                  </m:oMath>
                </a14:m>
                <a:endParaRPr lang="en-US" sz="2600" dirty="0" smtClean="0">
                  <a:latin typeface="Times New Roman" charset="0"/>
                  <a:ea typeface="Times New Roman" charset="0"/>
                  <a:cs typeface="Times New Roman" charset="0"/>
                </a:endParaRPr>
              </a:p>
              <a:p>
                <a:pPr>
                  <a:lnSpc>
                    <a:spcPct val="120000"/>
                  </a:lnSpc>
                </a:pPr>
                <a:endParaRPr lang="en-US" sz="2600" dirty="0" smtClean="0">
                  <a:latin typeface="Times New Roman" charset="0"/>
                  <a:ea typeface="Times New Roman" charset="0"/>
                  <a:cs typeface="Times New Roman" charset="0"/>
                </a:endParaRPr>
              </a:p>
              <a:p>
                <a:pPr>
                  <a:lnSpc>
                    <a:spcPct val="120000"/>
                  </a:lnSpc>
                </a:pPr>
                <a:r>
                  <a:rPr lang="en-US" sz="2600" dirty="0" smtClean="0">
                    <a:latin typeface="Times New Roman" charset="0"/>
                    <a:ea typeface="Times New Roman" charset="0"/>
                    <a:cs typeface="Times New Roman" charset="0"/>
                  </a:rPr>
                  <a:t>By assuming that the maturity is gamma distributed instead of exponentially distributed, the variance is reduced by a factor of  </a:t>
                </a:r>
                <a14:m>
                  <m:oMath xmlns:m="http://schemas.openxmlformats.org/officeDocument/2006/math">
                    <m:f>
                      <m:fPr>
                        <m:ctrlPr>
                          <a:rPr lang="mr-IN" sz="2600" i="1" dirty="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1</m:t>
                        </m:r>
                      </m:num>
                      <m:den>
                        <m:r>
                          <m:rPr>
                            <m:nor/>
                          </m:rPr>
                          <a:rPr lang="en-US" sz="2600" dirty="0">
                            <a:latin typeface="Times New Roman" charset="0"/>
                            <a:ea typeface="Times New Roman" charset="0"/>
                            <a:cs typeface="Times New Roman" charset="0"/>
                          </a:rPr>
                          <m:t>𝑛</m:t>
                        </m:r>
                      </m:den>
                    </m:f>
                  </m:oMath>
                </a14:m>
                <a:r>
                  <a:rPr lang="en-US" sz="2600" dirty="0" smtClean="0">
                    <a:latin typeface="Times New Roman" charset="0"/>
                    <a:ea typeface="Times New Roman" charset="0"/>
                    <a:cs typeface="Times New Roman" charset="0"/>
                  </a:rPr>
                  <a:t> to only </a:t>
                </a:r>
                <a14:m>
                  <m:oMath xmlns:m="http://schemas.openxmlformats.org/officeDocument/2006/math">
                    <m:f>
                      <m:fPr>
                        <m:ctrlPr>
                          <a:rPr lang="mr-IN" sz="2600" i="1" dirty="0">
                            <a:latin typeface="Cambria Math" charset="0"/>
                            <a:ea typeface="Times New Roman" charset="0"/>
                            <a:cs typeface="Times New Roman" charset="0"/>
                          </a:rPr>
                        </m:ctrlPr>
                      </m:fPr>
                      <m:num>
                        <m:sSup>
                          <m:sSupPr>
                            <m:ctrlPr>
                              <a:rPr lang="en-US" sz="2600" i="1">
                                <a:latin typeface="Cambria Math" charset="0"/>
                                <a:ea typeface="Times New Roman" charset="0"/>
                                <a:cs typeface="Times New Roman" charset="0"/>
                              </a:rPr>
                            </m:ctrlPr>
                          </m:sSupPr>
                          <m:e>
                            <m:r>
                              <a:rPr lang="en-US" sz="2600" b="0" i="1" smtClean="0">
                                <a:latin typeface="Cambria Math" charset="0"/>
                                <a:ea typeface="Times New Roman" charset="0"/>
                                <a:cs typeface="Times New Roman" charset="0"/>
                              </a:rPr>
                              <m:t>𝑇</m:t>
                            </m:r>
                          </m:e>
                          <m:sup>
                            <m:r>
                              <a:rPr lang="en-US" sz="2600" b="0" i="1" smtClean="0">
                                <a:latin typeface="Cambria Math" charset="0"/>
                                <a:ea typeface="Times New Roman" charset="0"/>
                                <a:cs typeface="Times New Roman" charset="0"/>
                              </a:rPr>
                              <m:t>2</m:t>
                            </m:r>
                          </m:sup>
                        </m:sSup>
                      </m:num>
                      <m:den>
                        <m:r>
                          <m:rPr>
                            <m:nor/>
                          </m:rPr>
                          <a:rPr lang="en-US" sz="2600" dirty="0">
                            <a:latin typeface="Times New Roman" charset="0"/>
                            <a:ea typeface="Times New Roman" charset="0"/>
                            <a:cs typeface="Times New Roman" charset="0"/>
                          </a:rPr>
                          <m:t>𝑛</m:t>
                        </m:r>
                      </m:den>
                    </m:f>
                  </m:oMath>
                </a14:m>
                <a:r>
                  <a:rPr lang="en-US" sz="2600" dirty="0" smtClean="0">
                    <a:latin typeface="Times New Roman" charset="0"/>
                    <a:ea typeface="Times New Roman" charset="0"/>
                    <a:cs typeface="Times New Roman" charset="0"/>
                  </a:rPr>
                  <a:t> . </a:t>
                </a:r>
              </a:p>
              <a:p>
                <a:pPr>
                  <a:lnSpc>
                    <a:spcPct val="120000"/>
                  </a:lnSpc>
                </a:pPr>
                <a:endParaRPr lang="en-US" sz="2600" dirty="0">
                  <a:latin typeface="Times New Roman" charset="0"/>
                  <a:ea typeface="Times New Roman" charset="0"/>
                  <a:cs typeface="Times New Roman" charset="0"/>
                </a:endParaRPr>
              </a:p>
              <a:p>
                <a:pPr>
                  <a:lnSpc>
                    <a:spcPct val="120000"/>
                  </a:lnSpc>
                </a:pPr>
                <a:r>
                  <a:rPr lang="en-US" sz="2600" dirty="0">
                    <a:latin typeface="Times New Roman" charset="0"/>
                    <a:ea typeface="Times New Roman" charset="0"/>
                    <a:cs typeface="Times New Roman" charset="0"/>
                  </a:rPr>
                  <a:t>As we break up the Canadian put’s life into more and more </a:t>
                </a:r>
                <a:r>
                  <a:rPr lang="en-US" sz="2600" dirty="0" smtClean="0">
                    <a:latin typeface="Times New Roman" charset="0"/>
                    <a:ea typeface="Times New Roman" charset="0"/>
                    <a:cs typeface="Times New Roman" charset="0"/>
                  </a:rPr>
                  <a:t>sub-periods</a:t>
                </a:r>
                <a:r>
                  <a:rPr lang="en-US" sz="2600" dirty="0">
                    <a:latin typeface="Times New Roman" charset="0"/>
                    <a:ea typeface="Times New Roman" charset="0"/>
                    <a:cs typeface="Times New Roman" charset="0"/>
                  </a:rPr>
                  <a:t>, the Canadian option value should converge to the desired American value </a:t>
                </a:r>
              </a:p>
              <a:p>
                <a:pPr>
                  <a:lnSpc>
                    <a:spcPct val="100000"/>
                  </a:lnSpc>
                </a:pPr>
                <a:endParaRPr lang="en-US" sz="2400" dirty="0" smtClean="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17355"/>
                <a:ext cx="10515600" cy="5138995"/>
              </a:xfrm>
              <a:blipFill rotWithShape="0">
                <a:blip r:embed="rId2"/>
                <a:stretch>
                  <a:fillRect l="-406" t="-830" r="-5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28</a:t>
            </a:fld>
            <a:endParaRPr lang="en-US"/>
          </a:p>
        </p:txBody>
      </p:sp>
    </p:spTree>
    <p:extLst>
      <p:ext uri="{BB962C8B-B14F-4D97-AF65-F5344CB8AC3E}">
        <p14:creationId xmlns:p14="http://schemas.microsoft.com/office/powerpoint/2010/main" val="341808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08919"/>
                <a:ext cx="10515600" cy="5868044"/>
              </a:xfrm>
            </p:spPr>
            <p:txBody>
              <a:bodyPr>
                <a:normAutofit/>
              </a:bodyPr>
              <a:lstStyle/>
              <a:p>
                <a:pPr>
                  <a:lnSpc>
                    <a:spcPct val="100000"/>
                  </a:lnSpc>
                </a:pPr>
                <a:r>
                  <a:rPr lang="en-US" sz="2400" dirty="0" smtClean="0">
                    <a:latin typeface="Times New Roman" charset="0"/>
                    <a:ea typeface="Times New Roman" charset="0"/>
                    <a:cs typeface="Times New Roman" charset="0"/>
                  </a:rPr>
                  <a:t>Figure 6 shows three gamma density functions, with each corresponding to maturity of mean T=1 year, and with variances of 1, </a:t>
                </a:r>
                <a14:m>
                  <m:oMath xmlns:m="http://schemas.openxmlformats.org/officeDocument/2006/math">
                    <m:f>
                      <m:fPr>
                        <m:ctrlPr>
                          <a:rPr lang="mr-IN" sz="2400" i="1" dirty="0">
                            <a:latin typeface="Cambria Math" charset="0"/>
                            <a:ea typeface="Times New Roman" charset="0"/>
                            <a:cs typeface="Times New Roman" charset="0"/>
                          </a:rPr>
                        </m:ctrlPr>
                      </m:fPr>
                      <m:num>
                        <m:r>
                          <a:rPr lang="en-US" sz="2400" i="1" dirty="0">
                            <a:latin typeface="Cambria Math" charset="0"/>
                            <a:ea typeface="Times New Roman" charset="0"/>
                            <a:cs typeface="Times New Roman" charset="0"/>
                          </a:rPr>
                          <m:t>1</m:t>
                        </m:r>
                      </m:num>
                      <m:den>
                        <m:r>
                          <a:rPr lang="en-US" sz="2400" b="0" i="1" dirty="0" smtClean="0">
                            <a:latin typeface="Cambria Math" charset="0"/>
                            <a:ea typeface="Times New Roman" charset="0"/>
                            <a:cs typeface="Times New Roman" charset="0"/>
                          </a:rPr>
                          <m:t>2</m:t>
                        </m:r>
                      </m:den>
                    </m:f>
                    <m:r>
                      <a:rPr lang="en-US" sz="2400" b="0" i="0" dirty="0">
                        <a:latin typeface="Cambria Math" charset="0"/>
                        <a:ea typeface="Times New Roman" charset="0"/>
                        <a:cs typeface="Times New Roman" charset="0"/>
                      </a:rPr>
                      <m:t> </m:t>
                    </m:r>
                    <m:r>
                      <m:rPr>
                        <m:sty m:val="p"/>
                      </m:rPr>
                      <a:rPr lang="en-US" sz="2400" b="0" i="0" dirty="0" smtClean="0">
                        <a:latin typeface="Cambria Math" charset="0"/>
                        <a:ea typeface="Times New Roman" charset="0"/>
                        <a:cs typeface="Times New Roman" charset="0"/>
                      </a:rPr>
                      <m:t>and</m:t>
                    </m:r>
                  </m:oMath>
                </a14:m>
                <a:r>
                  <a:rPr lang="en-US" sz="2400" dirty="0" smtClean="0">
                    <a:latin typeface="Times New Roman" charset="0"/>
                    <a:ea typeface="Times New Roman" charset="0"/>
                    <a:cs typeface="Times New Roman" charset="0"/>
                  </a:rPr>
                  <a:t> </a:t>
                </a:r>
                <a14:m>
                  <m:oMath xmlns:m="http://schemas.openxmlformats.org/officeDocument/2006/math">
                    <m:f>
                      <m:fPr>
                        <m:ctrlPr>
                          <a:rPr lang="mr-IN" sz="2400" i="1" dirty="0">
                            <a:latin typeface="Cambria Math" charset="0"/>
                            <a:ea typeface="Times New Roman" charset="0"/>
                            <a:cs typeface="Times New Roman" charset="0"/>
                          </a:rPr>
                        </m:ctrlPr>
                      </m:fPr>
                      <m:num>
                        <m:r>
                          <a:rPr lang="en-US" sz="2400" i="1" dirty="0">
                            <a:latin typeface="Cambria Math" charset="0"/>
                            <a:ea typeface="Times New Roman" charset="0"/>
                            <a:cs typeface="Times New Roman" charset="0"/>
                          </a:rPr>
                          <m:t>1</m:t>
                        </m:r>
                      </m:num>
                      <m:den>
                        <m:r>
                          <a:rPr lang="en-US" sz="2400" b="0" i="1" dirty="0" smtClean="0">
                            <a:latin typeface="Cambria Math" charset="0"/>
                            <a:ea typeface="Times New Roman" charset="0"/>
                            <a:cs typeface="Times New Roman" charset="0"/>
                          </a:rPr>
                          <m:t>3</m:t>
                        </m:r>
                      </m:den>
                    </m:f>
                  </m:oMath>
                </a14:m>
                <a:r>
                  <a:rPr lang="en-US" sz="2400" dirty="0" smtClean="0">
                    <a:latin typeface="Times New Roman" charset="0"/>
                    <a:ea typeface="Times New Roman" charset="0"/>
                    <a:cs typeface="Times New Roman" charset="0"/>
                  </a:rPr>
                  <a:t> respectively. </a:t>
                </a:r>
                <a:endParaRPr lang="en-US" sz="2400"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08919"/>
                <a:ext cx="10515600" cy="5868044"/>
              </a:xfrm>
              <a:blipFill rotWithShape="0">
                <a:blip r:embed="rId2"/>
                <a:stretch>
                  <a:fillRect l="-812" t="-8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505" y="1470452"/>
            <a:ext cx="7512908" cy="4981961"/>
          </a:xfrm>
          <a:prstGeom prst="rect">
            <a:avLst/>
          </a:prstGeom>
        </p:spPr>
      </p:pic>
    </p:spTree>
    <p:extLst>
      <p:ext uri="{BB962C8B-B14F-4D97-AF65-F5344CB8AC3E}">
        <p14:creationId xmlns:p14="http://schemas.microsoft.com/office/powerpoint/2010/main" val="43840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charset="0"/>
                <a:ea typeface="Times New Roman" charset="0"/>
                <a:cs typeface="Times New Roman" charset="0"/>
              </a:rPr>
              <a:t>Goal: </a:t>
            </a:r>
            <a:r>
              <a:rPr lang="en-US" sz="2800" dirty="0" smtClean="0">
                <a:latin typeface="Times New Roman" charset="0"/>
                <a:ea typeface="Times New Roman" charset="0"/>
                <a:cs typeface="Times New Roman" charset="0"/>
              </a:rPr>
              <a:t>Approximating the optimal exercise boundary</a:t>
            </a:r>
            <a:endParaRPr lang="en-US" sz="2800"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85000" lnSpcReduction="20000"/>
          </a:bodyPr>
          <a:lstStyle/>
          <a:p>
            <a:pPr marL="0" indent="0">
              <a:lnSpc>
                <a:spcPct val="150000"/>
              </a:lnSpc>
              <a:buNone/>
            </a:pPr>
            <a:r>
              <a:rPr lang="en-US" dirty="0" smtClean="0">
                <a:latin typeface="Times New Roman" charset="0"/>
                <a:ea typeface="Times New Roman" charset="0"/>
                <a:cs typeface="Times New Roman" charset="0"/>
              </a:rPr>
              <a:t>Other Methods in determining American Put and exercise boundary:</a:t>
            </a:r>
            <a:endParaRPr lang="en-US" b="1" dirty="0" smtClean="0">
              <a:latin typeface="Times New Roman" charset="0"/>
              <a:ea typeface="Times New Roman" charset="0"/>
              <a:cs typeface="Times New Roman" charset="0"/>
            </a:endParaRPr>
          </a:p>
          <a:p>
            <a:pPr>
              <a:lnSpc>
                <a:spcPct val="150000"/>
              </a:lnSpc>
            </a:pPr>
            <a:r>
              <a:rPr lang="en-US" b="1" dirty="0" smtClean="0">
                <a:latin typeface="Times New Roman" charset="0"/>
                <a:ea typeface="Times New Roman" charset="0"/>
                <a:cs typeface="Times New Roman" charset="0"/>
              </a:rPr>
              <a:t>Numerical Methods:</a:t>
            </a:r>
          </a:p>
          <a:p>
            <a:pPr marL="0" indent="0">
              <a:lnSpc>
                <a:spcPct val="150000"/>
              </a:lnSpc>
              <a:buNone/>
            </a:pPr>
            <a:r>
              <a:rPr lang="en-US" dirty="0" smtClean="0">
                <a:latin typeface="Times New Roman" charset="0"/>
                <a:ea typeface="Times New Roman" charset="0"/>
                <a:cs typeface="Times New Roman" charset="0"/>
              </a:rPr>
              <a:t>   Lattice, Finite Difference, Monte Carlo Simulation</a:t>
            </a:r>
          </a:p>
          <a:p>
            <a:pPr>
              <a:lnSpc>
                <a:spcPct val="150000"/>
              </a:lnSpc>
            </a:pPr>
            <a:endParaRPr lang="en-US" b="1" dirty="0">
              <a:latin typeface="Times New Roman" charset="0"/>
              <a:ea typeface="Times New Roman" charset="0"/>
              <a:cs typeface="Times New Roman" charset="0"/>
            </a:endParaRPr>
          </a:p>
          <a:p>
            <a:pPr>
              <a:lnSpc>
                <a:spcPct val="150000"/>
              </a:lnSpc>
            </a:pPr>
            <a:r>
              <a:rPr lang="en-US" b="1" dirty="0" smtClean="0">
                <a:latin typeface="Times New Roman" charset="0"/>
                <a:ea typeface="Times New Roman" charset="0"/>
                <a:cs typeface="Times New Roman" charset="0"/>
              </a:rPr>
              <a:t>Analytic Approximations:</a:t>
            </a:r>
          </a:p>
          <a:p>
            <a:pPr marL="0" indent="0">
              <a:lnSpc>
                <a:spcPct val="150000"/>
              </a:lnSpc>
              <a:buNone/>
            </a:pPr>
            <a:r>
              <a:rPr lang="en-US" dirty="0" smtClean="0">
                <a:latin typeface="Times New Roman" charset="0"/>
                <a:ea typeface="Times New Roman" charset="0"/>
                <a:cs typeface="Times New Roman" charset="0"/>
              </a:rPr>
              <a:t>   Compound Options, Quadratic Formula, Exponential Exercise        </a:t>
            </a:r>
          </a:p>
          <a:p>
            <a:pPr marL="0" indent="0">
              <a:lnSpc>
                <a:spcPct val="150000"/>
              </a:lnSpc>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Boundaries, Integral Formulation</a:t>
            </a:r>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3</a:t>
            </a:fld>
            <a:endParaRPr lang="en-US"/>
          </a:p>
        </p:txBody>
      </p:sp>
    </p:spTree>
    <p:extLst>
      <p:ext uri="{BB962C8B-B14F-4D97-AF65-F5344CB8AC3E}">
        <p14:creationId xmlns:p14="http://schemas.microsoft.com/office/powerpoint/2010/main" val="177613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265"/>
            <a:ext cx="10515600" cy="487491"/>
          </a:xfrm>
        </p:spPr>
        <p:txBody>
          <a:bodyPr>
            <a:normAutofit fontScale="90000"/>
          </a:bodyPr>
          <a:lstStyle/>
          <a:p>
            <a:r>
              <a:rPr lang="en-US" sz="4000" smtClean="0">
                <a:latin typeface="Times New Roman" charset="0"/>
                <a:ea typeface="Times New Roman" charset="0"/>
                <a:cs typeface="Times New Roman" charset="0"/>
              </a:rPr>
              <a:t>Valuing </a:t>
            </a:r>
            <a:r>
              <a:rPr lang="en-US" sz="4000" dirty="0" smtClean="0">
                <a:latin typeface="Times New Roman" charset="0"/>
                <a:ea typeface="Times New Roman" charset="0"/>
                <a:cs typeface="Times New Roman" charset="0"/>
              </a:rPr>
              <a:t>Canadian Puts with Gamma Maturity</a:t>
            </a:r>
            <a:endParaRPr lang="en-US" sz="4000"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562" y="1436987"/>
                <a:ext cx="10515600" cy="5101925"/>
              </a:xfrm>
            </p:spPr>
            <p:txBody>
              <a:bodyPr>
                <a:normAutofit/>
              </a:bodyPr>
              <a:lstStyle/>
              <a:p>
                <a:r>
                  <a:rPr lang="en-US" sz="2000" dirty="0" smtClean="0">
                    <a:latin typeface="Times New Roman" charset="0"/>
                    <a:ea typeface="Times New Roman" charset="0"/>
                    <a:cs typeface="Times New Roman" charset="0"/>
                  </a:rPr>
                  <a:t>Let </a:t>
                </a:r>
                <a14:m>
                  <m:oMath xmlns:m="http://schemas.openxmlformats.org/officeDocument/2006/math">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𝑃</m:t>
                        </m:r>
                      </m:e>
                      <m:sup>
                        <m:r>
                          <a:rPr lang="en-US" sz="2000" i="1" dirty="0">
                            <a:latin typeface="Cambria Math" charset="0"/>
                            <a:ea typeface="Times New Roman" charset="0"/>
                            <a:cs typeface="Times New Roman" charset="0"/>
                          </a:rPr>
                          <m:t>(</m:t>
                        </m:r>
                        <m:r>
                          <a:rPr lang="en-US" sz="2000" b="0" i="1" dirty="0" smtClean="0">
                            <a:latin typeface="Cambria Math" charset="0"/>
                            <a:ea typeface="Times New Roman" charset="0"/>
                            <a:cs typeface="Times New Roman" charset="0"/>
                          </a:rPr>
                          <m:t>𝑛</m:t>
                        </m:r>
                        <m:r>
                          <a:rPr lang="en-US" sz="2000" i="1" dirty="0">
                            <a:latin typeface="Cambria Math" charset="0"/>
                            <a:ea typeface="Times New Roman" charset="0"/>
                            <a:cs typeface="Times New Roman" charset="0"/>
                          </a:rPr>
                          <m:t>)</m:t>
                        </m:r>
                      </m:sup>
                    </m:s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dirty="0">
                    <a:latin typeface="Times New Roman" charset="0"/>
                    <a:ea typeface="Times New Roman" charset="0"/>
                    <a:cs typeface="Times New Roman" charset="0"/>
                  </a:rPr>
                  <a:t> denote the initial value of Canadian Put option which can be exercised for (K-S</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m:t>
                        </m:r>
                      </m:e>
                      <m:sup>
                        <m:r>
                          <a:rPr lang="en-US" sz="2000" i="1">
                            <a:latin typeface="Cambria Math" charset="0"/>
                            <a:ea typeface="Times New Roman" charset="0"/>
                            <a:cs typeface="Times New Roman" charset="0"/>
                          </a:rPr>
                          <m:t>+</m:t>
                        </m:r>
                      </m:sup>
                    </m:sSup>
                  </m:oMath>
                </a14:m>
                <a:r>
                  <a:rPr lang="en-US" sz="2000" dirty="0" smtClean="0">
                    <a:latin typeface="Times New Roman" charset="0"/>
                    <a:ea typeface="Times New Roman" charset="0"/>
                    <a:cs typeface="Times New Roman" charset="0"/>
                  </a:rPr>
                  <a:t>at any time up to and including </a:t>
                </a:r>
                <a:r>
                  <a:rPr lang="en-US" sz="2000" dirty="0">
                    <a:latin typeface="Times New Roman" charset="0"/>
                    <a:ea typeface="Times New Roman" charset="0"/>
                    <a:cs typeface="Times New Roman" charset="0"/>
                  </a:rPr>
                  <a:t>the </a:t>
                </a:r>
                <a:r>
                  <a:rPr lang="en-US" sz="2000" dirty="0" smtClean="0">
                    <a:latin typeface="Times New Roman" charset="0"/>
                    <a:ea typeface="Times New Roman" charset="0"/>
                    <a:cs typeface="Times New Roman" charset="0"/>
                  </a:rPr>
                  <a:t>𝑛 </a:t>
                </a:r>
                <a:r>
                  <a:rPr lang="en-US" sz="2000" dirty="0" err="1" smtClean="0">
                    <a:latin typeface="Times New Roman" charset="0"/>
                    <a:ea typeface="Times New Roman" charset="0"/>
                    <a:cs typeface="Times New Roman" charset="0"/>
                  </a:rPr>
                  <a:t>th</a:t>
                </a:r>
                <a:r>
                  <a:rPr lang="en-US" sz="2000" dirty="0" smtClean="0">
                    <a:latin typeface="Times New Roman" charset="0"/>
                    <a:ea typeface="Times New Roman" charset="0"/>
                    <a:cs typeface="Times New Roman" charset="0"/>
                  </a:rPr>
                  <a:t> jump time of a standard Poisson process. To value this we use dynamic programming.</a:t>
                </a:r>
              </a:p>
              <a:p>
                <a:endParaRPr lang="en-US" sz="2000" dirty="0" smtClean="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Supose that 𝑛 -1 jumps have occurred and that the investor is holding a put maturing at the next jump time of Poisson process. We solved this in the previous section with the solution by </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r>
                          <a:rPr lang="en-US" sz="2000" i="1">
                            <a:latin typeface="Cambria Math" charset="0"/>
                            <a:ea typeface="Times New Roman" charset="0"/>
                            <a:cs typeface="Times New Roman" charset="0"/>
                          </a:rPr>
                          <m:t>(1)</m:t>
                        </m:r>
                      </m:sup>
                    </m:sSup>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r>
                      <a:rPr lang="en-US" sz="2000" i="1">
                        <a:latin typeface="Cambria Math" charset="0"/>
                        <a:ea typeface="Times New Roman" charset="0"/>
                        <a:cs typeface="Times New Roman" charset="0"/>
                      </a:rPr>
                      <m:t>=</m:t>
                    </m:r>
                    <m:sPre>
                      <m:sPrePr>
                        <m:ctrlPr>
                          <a:rPr lang="mr-IN" sz="2000" i="1">
                            <a:latin typeface="Cambria Math" charset="0"/>
                            <a:ea typeface="Times New Roman" charset="0"/>
                            <a:cs typeface="Times New Roman" charset="0"/>
                          </a:rPr>
                        </m:ctrlPr>
                      </m:sPrePr>
                      <m:sub>
                        <m:r>
                          <a:rPr lang="en-US" sz="2000" i="1">
                            <a:latin typeface="Cambria Math" charset="0"/>
                            <a:ea typeface="Times New Roman" charset="0"/>
                            <a:cs typeface="Times New Roman" charset="0"/>
                          </a:rPr>
                          <m:t>𝐵</m:t>
                        </m:r>
                      </m:sub>
                      <m:sup>
                        <m:r>
                          <a:rPr lang="en-US" sz="2000" i="1">
                            <a:latin typeface="Cambria Math" charset="0"/>
                            <a:ea typeface="Times New Roman" charset="0"/>
                            <a:cs typeface="Times New Roman" charset="0"/>
                          </a:rPr>
                          <m:t>𝑠𝑢𝑝</m:t>
                        </m:r>
                      </m:sup>
                      <m:e>
                        <m:r>
                          <a:rPr lang="en-US" sz="2000" i="1">
                            <a:latin typeface="Cambria Math" charset="0"/>
                            <a:ea typeface="Times New Roman" charset="0"/>
                            <a:cs typeface="Times New Roman" charset="0"/>
                          </a:rPr>
                          <m:t>𝜆</m:t>
                        </m:r>
                        <m:nary>
                          <m:naryPr>
                            <m:ctrlPr>
                              <a:rPr lang="is-IS" sz="2000" i="1">
                                <a:latin typeface="Cambria Math" charset="0"/>
                                <a:ea typeface="Times New Roman" charset="0"/>
                                <a:cs typeface="Times New Roman" charset="0"/>
                              </a:rPr>
                            </m:ctrlPr>
                          </m:naryPr>
                          <m:sub>
                            <m:r>
                              <m:rPr>
                                <m:brk m:alnAt="23"/>
                              </m:rPr>
                              <a:rPr lang="en-US" sz="2000" i="1">
                                <a:latin typeface="Cambria Math" charset="0"/>
                                <a:ea typeface="Times New Roman" charset="0"/>
                                <a:cs typeface="Times New Roman" charset="0"/>
                              </a:rPr>
                              <m:t>0</m:t>
                            </m:r>
                          </m:sub>
                          <m:sup>
                            <m:r>
                              <a:rPr lang="is-IS" sz="2000" i="1">
                                <a:latin typeface="Cambria Math" charset="0"/>
                                <a:ea typeface="Times New Roman" charset="0"/>
                                <a:cs typeface="Times New Roman" charset="0"/>
                              </a:rPr>
                              <m:t>∞</m:t>
                            </m:r>
                          </m:sup>
                          <m:e>
                            <m:sSup>
                              <m:sSupPr>
                                <m:ctrlPr>
                                  <a:rPr lang="is-IS" sz="2000" i="1">
                                    <a:latin typeface="Cambria Math" charset="0"/>
                                    <a:ea typeface="Times New Roman" charset="0"/>
                                    <a:cs typeface="Times New Roman" charset="0"/>
                                  </a:rPr>
                                </m:ctrlPr>
                              </m:sSupPr>
                              <m:e>
                                <m:r>
                                  <a:rPr lang="is-IS" sz="2000" i="1">
                                    <a:latin typeface="Cambria Math" charset="0"/>
                                    <a:ea typeface="Times New Roman" charset="0"/>
                                    <a:cs typeface="Times New Roman" charset="0"/>
                                  </a:rPr>
                                  <m:t>ℯ</m:t>
                                </m:r>
                              </m:e>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𝜆</m:t>
                                </m:r>
                                <m:r>
                                  <a:rPr lang="en-US" sz="2000" i="1">
                                    <a:latin typeface="Cambria Math" charset="0"/>
                                    <a:ea typeface="Times New Roman" charset="0"/>
                                    <a:cs typeface="Times New Roman" charset="0"/>
                                  </a:rPr>
                                  <m:t>𝑡</m:t>
                                </m:r>
                              </m:sup>
                            </m:sSup>
                          </m:e>
                        </m:nary>
                        <m:r>
                          <a:rPr lang="en-US" sz="2000" i="1">
                            <a:latin typeface="Cambria Math" charset="0"/>
                            <a:ea typeface="Times New Roman" charset="0"/>
                            <a:cs typeface="Times New Roman" charset="0"/>
                          </a:rPr>
                          <m:t>𝐷</m:t>
                        </m:r>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0,</m:t>
                            </m:r>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𝑡</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𝐵</m:t>
                            </m:r>
                          </m:e>
                        </m:d>
                        <m:r>
                          <a:rPr lang="en-US" sz="2000" i="1">
                            <a:latin typeface="Cambria Math" charset="0"/>
                            <a:ea typeface="Times New Roman" charset="0"/>
                            <a:cs typeface="Times New Roman" charset="0"/>
                          </a:rPr>
                          <m:t>𝑑𝑡</m:t>
                        </m:r>
                        <m:r>
                          <a:rPr lang="en-US" sz="2000" i="1">
                            <a:latin typeface="Cambria Math" charset="0"/>
                            <a:ea typeface="Times New Roman" charset="0"/>
                            <a:cs typeface="Times New Roman" charset="0"/>
                          </a:rPr>
                          <m:t>, </m:t>
                        </m:r>
                      </m:e>
                    </m:sPre>
                  </m:oMath>
                </a14:m>
                <a:r>
                  <a:rPr lang="en-US" sz="2000" dirty="0">
                    <a:latin typeface="Times New Roman" charset="0"/>
                    <a:ea typeface="Times New Roman" charset="0"/>
                    <a:cs typeface="Times New Roman" charset="0"/>
                  </a:rPr>
                  <a:t> except replace T by </a:t>
                </a:r>
                <a14:m>
                  <m:oMath xmlns:m="http://schemas.openxmlformats.org/officeDocument/2006/math">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𝑇</m:t>
                        </m:r>
                      </m:num>
                      <m:den>
                        <m:r>
                          <m:rPr>
                            <m:nor/>
                          </m:rPr>
                          <a:rPr lang="en-US" sz="2000" dirty="0">
                            <a:latin typeface="Times New Roman" charset="0"/>
                            <a:ea typeface="Times New Roman" charset="0"/>
                            <a:cs typeface="Times New Roman" charset="0"/>
                          </a:rPr>
                          <m:t>𝑛</m:t>
                        </m:r>
                      </m:den>
                    </m:f>
                  </m:oMath>
                </a14:m>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a:t>
                </a: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We now back up one random period and think of </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r>
                          <a:rPr lang="en-US" sz="2000" i="1">
                            <a:latin typeface="Cambria Math" charset="0"/>
                            <a:ea typeface="Times New Roman" charset="0"/>
                            <a:cs typeface="Times New Roman" charset="0"/>
                          </a:rPr>
                          <m:t>(1)</m:t>
                        </m:r>
                      </m:sup>
                    </m:sSup>
                    <m:d>
                      <m:dPr>
                        <m:ctrlPr>
                          <a:rPr lang="en-US" sz="2000" i="1" smtClean="0">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dirty="0" smtClean="0">
                    <a:latin typeface="Times New Roman" charset="0"/>
                    <a:ea typeface="Times New Roman" charset="0"/>
                    <a:cs typeface="Times New Roman" charset="0"/>
                  </a:rPr>
                  <a:t> as the random payoff occurring at the end of this period id no exercise has occurred beforehand. Since </a:t>
                </a:r>
                <a:r>
                  <a:rPr lang="en-US" sz="2000" dirty="0">
                    <a:latin typeface="Times New Roman" charset="0"/>
                    <a:ea typeface="Times New Roman" charset="0"/>
                    <a:cs typeface="Times New Roman" charset="0"/>
                  </a:rPr>
                  <a:t>exercising yields a payoff of (K-S</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m:t>
                        </m:r>
                      </m:e>
                      <m:sup>
                        <m:r>
                          <a:rPr lang="en-US" sz="2000" i="1">
                            <a:latin typeface="Cambria Math" charset="0"/>
                            <a:ea typeface="Times New Roman" charset="0"/>
                            <a:cs typeface="Times New Roman" charset="0"/>
                          </a:rPr>
                          <m:t>+</m:t>
                        </m:r>
                      </m:sup>
                    </m:sSup>
                  </m:oMath>
                </a14:m>
                <a:r>
                  <a:rPr lang="en-US" sz="2000" dirty="0">
                    <a:latin typeface="Times New Roman" charset="0"/>
                    <a:ea typeface="Times New Roman" charset="0"/>
                    <a:cs typeface="Times New Roman" charset="0"/>
                  </a:rPr>
                  <a:t>as usual, the value of the </a:t>
                </a:r>
                <a:r>
                  <a:rPr lang="en-US" sz="2000" dirty="0" smtClean="0">
                    <a:latin typeface="Times New Roman" charset="0"/>
                    <a:ea typeface="Times New Roman" charset="0"/>
                    <a:cs typeface="Times New Roman" charset="0"/>
                  </a:rPr>
                  <a:t>Canadian </a:t>
                </a:r>
                <a:r>
                  <a:rPr lang="en-US" sz="2000" dirty="0">
                    <a:latin typeface="Times New Roman" charset="0"/>
                    <a:ea typeface="Times New Roman" charset="0"/>
                    <a:cs typeface="Times New Roman" charset="0"/>
                  </a:rPr>
                  <a:t>put with two jumps to maturity is</a:t>
                </a:r>
                <a:r>
                  <a:rPr lang="en-US" sz="2000" dirty="0" smtClean="0">
                    <a:latin typeface="Times New Roman" charset="0"/>
                    <a:ea typeface="Times New Roman" charset="0"/>
                    <a:cs typeface="Times New Roman" charset="0"/>
                  </a:rPr>
                  <a:t>:</a:t>
                </a:r>
              </a:p>
              <a:p>
                <a:endParaRPr lang="en-US" sz="2000" dirty="0">
                  <a:latin typeface="Times New Roman" charset="0"/>
                  <a:ea typeface="Times New Roman" charset="0"/>
                  <a:cs typeface="Times New Roman" charset="0"/>
                </a:endParaRPr>
              </a:p>
              <a:p>
                <a:pPr marL="0" indent="0">
                  <a:buNone/>
                </a:pPr>
                <a:r>
                  <a:rPr lang="en-US" sz="2400" dirty="0">
                    <a:latin typeface="Times New Roman" charset="0"/>
                    <a:ea typeface="Times New Roman" charset="0"/>
                    <a:cs typeface="Times New Roman" charset="0"/>
                  </a:rPr>
                  <a:t> </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2</m:t>
                        </m:r>
                        <m:r>
                          <a:rPr lang="en-US" sz="2000" i="1">
                            <a:latin typeface="Cambria Math" charset="0"/>
                            <a:ea typeface="Times New Roman" charset="0"/>
                            <a:cs typeface="Times New Roman" charset="0"/>
                          </a:rPr>
                          <m:t>)</m:t>
                        </m:r>
                      </m:sup>
                    </m:sSup>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r>
                      <a:rPr lang="en-US" sz="2000" b="0" i="1" smtClean="0">
                        <a:latin typeface="Cambria Math" charset="0"/>
                        <a:ea typeface="Times New Roman" charset="0"/>
                        <a:cs typeface="Times New Roman" charset="0"/>
                      </a:rPr>
                      <m:t>=</m:t>
                    </m:r>
                    <m:sPre>
                      <m:sPrePr>
                        <m:ctrlPr>
                          <a:rPr lang="mr-IN" sz="2000" i="1">
                            <a:latin typeface="Cambria Math" charset="0"/>
                            <a:ea typeface="Times New Roman" charset="0"/>
                            <a:cs typeface="Times New Roman" charset="0"/>
                          </a:rPr>
                        </m:ctrlPr>
                      </m:sPrePr>
                      <m:sub>
                        <m:r>
                          <a:rPr lang="en-US" sz="2000" i="1">
                            <a:latin typeface="Cambria Math" charset="0"/>
                            <a:ea typeface="Times New Roman" charset="0"/>
                            <a:cs typeface="Times New Roman" charset="0"/>
                          </a:rPr>
                          <m:t>𝐵</m:t>
                        </m:r>
                        <m:r>
                          <a:rPr lang="en-US" sz="2000" b="0" i="1" smtClean="0">
                            <a:latin typeface="Cambria Math" charset="0"/>
                            <a:ea typeface="Times New Roman" charset="0"/>
                            <a:cs typeface="Times New Roman" charset="0"/>
                          </a:rPr>
                          <m:t>&gt;0</m:t>
                        </m:r>
                      </m:sub>
                      <m:sup>
                        <m:r>
                          <a:rPr lang="en-US" sz="2000" i="1">
                            <a:latin typeface="Cambria Math" charset="0"/>
                            <a:ea typeface="Times New Roman" charset="0"/>
                            <a:cs typeface="Times New Roman" charset="0"/>
                          </a:rPr>
                          <m:t>𝑠𝑢𝑝</m:t>
                        </m:r>
                      </m:sup>
                      <m:e>
                        <m:r>
                          <a:rPr lang="en-US" sz="2000" i="1">
                            <a:latin typeface="Cambria Math" charset="0"/>
                            <a:ea typeface="Times New Roman" charset="0"/>
                            <a:cs typeface="Times New Roman" charset="0"/>
                          </a:rPr>
                          <m:t> </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𝐸</m:t>
                            </m:r>
                          </m:e>
                          <m:sub>
                            <m:r>
                              <a:rPr lang="en-US" sz="2000" i="1">
                                <a:latin typeface="Cambria Math" charset="0"/>
                                <a:ea typeface="Times New Roman" charset="0"/>
                                <a:cs typeface="Times New Roman" charset="0"/>
                              </a:rPr>
                              <m:t>0,</m:t>
                            </m:r>
                            <m:r>
                              <a:rPr lang="en-US" sz="2000" i="1">
                                <a:latin typeface="Cambria Math" charset="0"/>
                                <a:ea typeface="Times New Roman" charset="0"/>
                                <a:cs typeface="Times New Roman" charset="0"/>
                              </a:rPr>
                              <m:t>𝑆</m:t>
                            </m:r>
                          </m:sub>
                        </m:sSub>
                        <m:r>
                          <a:rPr lang="en-US" sz="2000" i="1">
                            <a:latin typeface="Cambria Math" charset="0"/>
                            <a:ea typeface="Times New Roman" charset="0"/>
                            <a:cs typeface="Times New Roman" charset="0"/>
                          </a:rPr>
                          <m:t>{</m:t>
                        </m:r>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ℯ</m:t>
                            </m:r>
                          </m:e>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𝑟</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smtClean="0">
                                    <a:latin typeface="Cambria Math" charset="0"/>
                                    <a:ea typeface="Times New Roman" charset="0"/>
                                    <a:cs typeface="Times New Roman" charset="0"/>
                                  </a:rPr>
                                  <m:t>𝐵</m:t>
                                </m:r>
                              </m:sub>
                            </m:sSub>
                          </m:sup>
                        </m:sSup>
                        <m:d>
                          <m:dPr>
                            <m:begChr m:val="["/>
                            <m:endChr m:val="}"/>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𝐾</m:t>
                            </m:r>
                            <m:r>
                              <a:rPr lang="en-US" sz="2000" i="1">
                                <a:latin typeface="Cambria Math" charset="0"/>
                                <a:ea typeface="Times New Roman" charset="0"/>
                                <a:cs typeface="Times New Roman" charset="0"/>
                              </a:rPr>
                              <m:t> −</m:t>
                            </m:r>
                            <m:r>
                              <a:rPr lang="en-US" sz="2000" b="0" i="1" smtClean="0">
                                <a:latin typeface="Cambria Math" charset="0"/>
                                <a:ea typeface="Times New Roman" charset="0"/>
                                <a:cs typeface="Times New Roman" charset="0"/>
                              </a:rPr>
                              <m:t>𝐵</m:t>
                            </m:r>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m:t>
                                </m:r>
                              </m:e>
                              <m:sup>
                                <m:r>
                                  <a:rPr lang="en-US" sz="2000" i="1">
                                    <a:latin typeface="Cambria Math" charset="0"/>
                                    <a:ea typeface="Times New Roman" charset="0"/>
                                    <a:cs typeface="Times New Roman" charset="0"/>
                                  </a:rPr>
                                  <m:t>+</m:t>
                                </m:r>
                              </m:sup>
                            </m:sSup>
                            <m:r>
                              <a:rPr lang="en-US" sz="2000" b="0" i="1" smtClean="0">
                                <a:latin typeface="Cambria Math" charset="0"/>
                                <a:ea typeface="Times New Roman" charset="0"/>
                                <a:cs typeface="Times New Roman" charset="0"/>
                              </a:rPr>
                              <m:t>1</m:t>
                            </m:r>
                            <m:d>
                              <m:dPr>
                                <m:ctrlPr>
                                  <a:rPr lang="en-US" sz="2000" b="0" i="1" smtClean="0">
                                    <a:latin typeface="Cambria Math" charset="0"/>
                                    <a:ea typeface="Times New Roman" charset="0"/>
                                    <a:cs typeface="Times New Roman" charset="0"/>
                                  </a:rPr>
                                </m:ctrlPr>
                              </m:dPr>
                              <m:e>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a:latin typeface="Cambria Math" charset="0"/>
                                        <a:ea typeface="Times New Roman" charset="0"/>
                                        <a:cs typeface="Times New Roman" charset="0"/>
                                      </a:rPr>
                                      <m:t>𝐵</m:t>
                                    </m:r>
                                  </m:sub>
                                </m:sSub>
                                <m:r>
                                  <a:rPr lang="en-US" sz="2000" b="0" i="1" smtClean="0">
                                    <a:latin typeface="Cambria Math" charset="0"/>
                                    <a:ea typeface="Times New Roman" charset="0"/>
                                    <a:cs typeface="Times New Roman" charset="0"/>
                                  </a:rPr>
                                  <m:t>&lt;</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b="0" i="1" smtClean="0">
                                        <a:latin typeface="Cambria Math" charset="0"/>
                                        <a:ea typeface="Times New Roman" charset="0"/>
                                        <a:cs typeface="Times New Roman" charset="0"/>
                                      </a:rPr>
                                      <m:t>2</m:t>
                                    </m:r>
                                  </m:sub>
                                </m:sSub>
                              </m:e>
                            </m:d>
                            <m:r>
                              <a:rPr lang="en-US" sz="2000" b="0" i="1" smtClean="0">
                                <a:latin typeface="Cambria Math" charset="0"/>
                                <a:ea typeface="Times New Roman" charset="0"/>
                                <a:cs typeface="Times New Roman" charset="0"/>
                              </a:rPr>
                              <m:t>+</m:t>
                            </m:r>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ℯ</m:t>
                                </m:r>
                              </m:e>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𝑟</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b="0" i="1" smtClean="0">
                                        <a:latin typeface="Cambria Math" charset="0"/>
                                        <a:ea typeface="Times New Roman" charset="0"/>
                                        <a:cs typeface="Times New Roman" charset="0"/>
                                      </a:rPr>
                                      <m:t>2</m:t>
                                    </m:r>
                                  </m:sub>
                                </m:sSub>
                              </m:sup>
                            </m:sSup>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d>
                                  <m:dPr>
                                    <m:ctrlPr>
                                      <a:rPr lang="en-US" sz="2000" b="0" i="1">
                                        <a:latin typeface="Cambria Math" charset="0"/>
                                        <a:ea typeface="Times New Roman" charset="0"/>
                                        <a:cs typeface="Times New Roman" charset="0"/>
                                      </a:rPr>
                                    </m:ctrlPr>
                                  </m:dPr>
                                  <m:e>
                                    <m:r>
                                      <a:rPr lang="en-US" sz="2000" b="0" i="1" smtClean="0">
                                        <a:latin typeface="Cambria Math" charset="0"/>
                                        <a:ea typeface="Times New Roman" charset="0"/>
                                        <a:cs typeface="Times New Roman" charset="0"/>
                                      </a:rPr>
                                      <m:t>1</m:t>
                                    </m:r>
                                  </m:e>
                                </m:d>
                              </m:sup>
                            </m:sSup>
                            <m:d>
                              <m:dPr>
                                <m:ctrlPr>
                                  <a:rPr lang="en-US" sz="2000" i="1">
                                    <a:latin typeface="Cambria Math" charset="0"/>
                                    <a:ea typeface="Times New Roman" charset="0"/>
                                    <a:cs typeface="Times New Roman" charset="0"/>
                                  </a:rPr>
                                </m:ctrlPr>
                              </m:dPr>
                              <m:e>
                                <m:sSub>
                                  <m:sSubPr>
                                    <m:ctrlPr>
                                      <a:rPr lang="en-US" sz="2000" i="1" smtClean="0">
                                        <a:latin typeface="Cambria Math" charset="0"/>
                                        <a:ea typeface="Times New Roman" charset="0"/>
                                        <a:cs typeface="Times New Roman" charset="0"/>
                                      </a:rPr>
                                    </m:ctrlPr>
                                  </m:sSubPr>
                                  <m:e>
                                    <m:r>
                                      <a:rPr lang="en-US" sz="2000" b="0" i="1" smtClean="0">
                                        <a:latin typeface="Cambria Math" charset="0"/>
                                        <a:ea typeface="Times New Roman" charset="0"/>
                                        <a:cs typeface="Times New Roman" charset="0"/>
                                      </a:rPr>
                                      <m:t>𝑆</m:t>
                                    </m:r>
                                  </m:e>
                                  <m:sub>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a:latin typeface="Cambria Math" charset="0"/>
                                            <a:ea typeface="Times New Roman" charset="0"/>
                                            <a:cs typeface="Times New Roman" charset="0"/>
                                          </a:rPr>
                                          <m:t>2</m:t>
                                        </m:r>
                                      </m:sub>
                                    </m:sSub>
                                  </m:sub>
                                </m:sSub>
                              </m:e>
                            </m:d>
                            <m:r>
                              <a:rPr lang="en-US" sz="2000" b="0" i="1" smtClean="0">
                                <a:latin typeface="Cambria Math" charset="0"/>
                                <a:ea typeface="Times New Roman" charset="0"/>
                                <a:cs typeface="Times New Roman" charset="0"/>
                              </a:rPr>
                              <m:t>1(</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a:latin typeface="Cambria Math" charset="0"/>
                                    <a:ea typeface="Times New Roman" charset="0"/>
                                    <a:cs typeface="Times New Roman" charset="0"/>
                                  </a:rPr>
                                  <m:t>𝐵</m:t>
                                </m:r>
                              </m:sub>
                            </m:sSub>
                            <m:r>
                              <a:rPr lang="en-US" sz="2000" i="1">
                                <a:latin typeface="Cambria Math" charset="0"/>
                                <a:ea typeface="Times New Roman" charset="0"/>
                                <a:cs typeface="Times New Roman" charset="0"/>
                              </a:rPr>
                              <m:t>&lt;</m:t>
                            </m:r>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a:latin typeface="Cambria Math" charset="0"/>
                                    <a:ea typeface="Times New Roman" charset="0"/>
                                    <a:cs typeface="Times New Roman" charset="0"/>
                                  </a:rPr>
                                  <m:t>2</m:t>
                                </m:r>
                              </m:sub>
                            </m:sSub>
                            <m:r>
                              <a:rPr lang="en-US" sz="2000" b="0" i="1" smtClean="0">
                                <a:latin typeface="Cambria Math" charset="0"/>
                                <a:ea typeface="Times New Roman" charset="0"/>
                                <a:cs typeface="Times New Roman" charset="0"/>
                              </a:rPr>
                              <m:t>)</m:t>
                            </m:r>
                          </m:e>
                        </m:d>
                        <m:r>
                          <a:rPr lang="en-US" sz="2000" i="1">
                            <a:latin typeface="Cambria Math" charset="0"/>
                            <a:ea typeface="Times New Roman" charset="0"/>
                            <a:cs typeface="Times New Roman" charset="0"/>
                          </a:rPr>
                          <m:t>, </m:t>
                        </m:r>
                        <m:r>
                          <a:rPr lang="en-US" sz="2000" b="0" i="1" smtClean="0">
                            <a:latin typeface="Cambria Math" charset="0"/>
                            <a:ea typeface="Times New Roman" charset="0"/>
                            <a:cs typeface="Times New Roman" charset="0"/>
                          </a:rPr>
                          <m:t>  </m:t>
                        </m:r>
                        <m:r>
                          <a:rPr lang="en-US" sz="2000" i="1">
                            <a:latin typeface="Cambria Math" charset="0"/>
                            <a:ea typeface="Times New Roman" charset="0"/>
                            <a:cs typeface="Times New Roman" charset="0"/>
                          </a:rPr>
                          <m:t>𝑆</m:t>
                        </m:r>
                        <m:r>
                          <a:rPr lang="mr-IN" sz="2000" i="1">
                            <a:latin typeface="Cambria Math" charset="0"/>
                            <a:ea typeface="Times New Roman" charset="0"/>
                            <a:cs typeface="Times New Roman" charset="0"/>
                          </a:rPr>
                          <m:t>&gt;</m:t>
                        </m:r>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1</m:t>
                            </m:r>
                          </m:sub>
                        </m:sSub>
                      </m:e>
                    </m:sPre>
                  </m:oMath>
                </a14:m>
                <a:r>
                  <a:rPr lang="en-US" sz="2400" dirty="0">
                    <a:latin typeface="Times New Roman" charset="0"/>
                    <a:ea typeface="Times New Roman" charset="0"/>
                    <a:cs typeface="Times New Roman" charset="0"/>
                  </a:rPr>
                  <a:t>, </a:t>
                </a:r>
                <a:r>
                  <a:rPr lang="en-US" dirty="0"/>
                  <a:t/>
                </a:r>
                <a:br>
                  <a:rPr lang="en-US" dirty="0"/>
                </a:br>
                <a:endParaRPr lang="en-US" dirty="0"/>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562" y="1436987"/>
                <a:ext cx="10515600" cy="5101925"/>
              </a:xfrm>
              <a:blipFill rotWithShape="0">
                <a:blip r:embed="rId2"/>
                <a:stretch>
                  <a:fillRect l="-522" t="-1075" r="-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30</a:t>
            </a:fld>
            <a:endParaRPr lang="en-US"/>
          </a:p>
        </p:txBody>
      </p:sp>
    </p:spTree>
    <p:extLst>
      <p:ext uri="{BB962C8B-B14F-4D97-AF65-F5344CB8AC3E}">
        <p14:creationId xmlns:p14="http://schemas.microsoft.com/office/powerpoint/2010/main" val="805182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51740"/>
                <a:ext cx="10515600" cy="5304610"/>
              </a:xfrm>
            </p:spPr>
            <p:txBody>
              <a:bodyPr>
                <a:normAutofit/>
              </a:bodyPr>
              <a:lstStyle/>
              <a:p>
                <a14:m>
                  <m:oMath xmlns:m="http://schemas.openxmlformats.org/officeDocument/2006/math">
                    <m:sSub>
                      <m:sSubPr>
                        <m:ctrlPr>
                          <a:rPr lang="en-US" sz="2000" i="1" smtClean="0">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𝜏</m:t>
                        </m:r>
                      </m:e>
                      <m:sub>
                        <m:r>
                          <a:rPr lang="en-US" sz="2000" i="1">
                            <a:latin typeface="Cambria Math" charset="0"/>
                            <a:ea typeface="Times New Roman" charset="0"/>
                            <a:cs typeface="Times New Roman" charset="0"/>
                          </a:rPr>
                          <m:t>2</m:t>
                        </m:r>
                      </m:sub>
                    </m:sSub>
                  </m:oMath>
                </a14:m>
                <a:r>
                  <a:rPr lang="en-US" sz="2000" dirty="0" smtClean="0">
                    <a:latin typeface="Times New Roman" charset="0"/>
                    <a:ea typeface="Times New Roman" charset="0"/>
                    <a:cs typeface="Times New Roman" charset="0"/>
                  </a:rPr>
                  <a:t> denotes the length of the second random period prior to maturity </a:t>
                </a:r>
                <a14:m>
                  <m:oMath xmlns:m="http://schemas.openxmlformats.org/officeDocument/2006/math">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b="0" i="1" smtClean="0">
                            <a:latin typeface="Cambria Math" charset="0"/>
                            <a:ea typeface="Times New Roman" charset="0"/>
                            <a:cs typeface="Times New Roman" charset="0"/>
                          </a:rPr>
                          <m:t>2</m:t>
                        </m:r>
                      </m:sub>
                    </m:sSub>
                  </m:oMath>
                </a14:m>
                <a:r>
                  <a:rPr lang="en-US" sz="2000" dirty="0" smtClean="0">
                    <a:latin typeface="Times New Roman" charset="0"/>
                    <a:ea typeface="Times New Roman" charset="0"/>
                    <a:cs typeface="Times New Roman" charset="0"/>
                  </a:rPr>
                  <a:t>denotes the optimal exercise boundary.</a:t>
                </a:r>
              </a:p>
              <a:p>
                <a:endParaRPr lang="en-US" sz="18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Let </a:t>
                </a:r>
                <a14:m>
                  <m:oMath xmlns:m="http://schemas.openxmlformats.org/officeDocument/2006/math">
                    <m:r>
                      <a:rPr lang="en-US" sz="2000" i="1">
                        <a:latin typeface="Cambria Math" charset="0"/>
                        <a:ea typeface="Times New Roman" charset="0"/>
                        <a:cs typeface="Times New Roman" charset="0"/>
                      </a:rPr>
                      <m:t>𝐷</m:t>
                    </m:r>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r>
                          <a:rPr lang="en-US" sz="2000" i="1">
                            <a:latin typeface="Cambria Math" charset="0"/>
                            <a:ea typeface="Times New Roman" charset="0"/>
                            <a:cs typeface="Times New Roman" charset="0"/>
                          </a:rPr>
                          <m:t>𝑡</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𝐵</m:t>
                        </m:r>
                      </m:e>
                    </m:d>
                  </m:oMath>
                </a14:m>
                <a:r>
                  <a:rPr lang="en-US" sz="2000" dirty="0" smtClean="0">
                    <a:latin typeface="Times New Roman" charset="0"/>
                    <a:ea typeface="Times New Roman" charset="0"/>
                    <a:cs typeface="Times New Roman" charset="0"/>
                  </a:rPr>
                  <a:t> denote the time t value of a down-and-out put with </a:t>
                </a:r>
                <a:r>
                  <a:rPr lang="en-US" sz="2000" i="1" dirty="0" smtClean="0">
                    <a:latin typeface="Times New Roman" charset="0"/>
                    <a:ea typeface="Times New Roman" charset="0"/>
                    <a:cs typeface="Times New Roman" charset="0"/>
                  </a:rPr>
                  <a:t>fixed</a:t>
                </a:r>
                <a:r>
                  <a:rPr lang="en-US" sz="2000" dirty="0" smtClean="0">
                    <a:latin typeface="Times New Roman" charset="0"/>
                    <a:ea typeface="Times New Roman" charset="0"/>
                    <a:cs typeface="Times New Roman" charset="0"/>
                  </a:rPr>
                  <a:t> maturity T, out barrier B, and which pays rebate of K-B at the first passage time to B, if this occurs before T, and which pays </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1</m:t>
                        </m:r>
                        <m:r>
                          <a:rPr lang="en-US" sz="2000" i="1">
                            <a:latin typeface="Cambria Math" charset="0"/>
                            <a:ea typeface="Times New Roman" charset="0"/>
                            <a:cs typeface="Times New Roman" charset="0"/>
                          </a:rPr>
                          <m:t>)</m:t>
                        </m:r>
                      </m:sup>
                    </m:sSup>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r>
                  <a:rPr lang="en-US" sz="2000" dirty="0" smtClean="0">
                    <a:latin typeface="Times New Roman" charset="0"/>
                    <a:ea typeface="Times New Roman" charset="0"/>
                    <a:cs typeface="Times New Roman" charset="0"/>
                  </a:rPr>
                  <a:t> at T otherwise. Then </a:t>
                </a:r>
                <a14:m>
                  <m:oMath xmlns:m="http://schemas.openxmlformats.org/officeDocument/2006/math">
                    <m:r>
                      <a:rPr lang="en-US" sz="2000" i="1">
                        <a:latin typeface="Cambria Math" charset="0"/>
                        <a:ea typeface="Times New Roman" charset="0"/>
                        <a:cs typeface="Times New Roman" charset="0"/>
                      </a:rPr>
                      <m:t>𝐷</m:t>
                    </m:r>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b="0" i="1" smtClean="0">
                            <a:latin typeface="Cambria Math" charset="0"/>
                            <a:ea typeface="Times New Roman" charset="0"/>
                            <a:cs typeface="Times New Roman" charset="0"/>
                          </a:rPr>
                          <m:t>;</m:t>
                        </m:r>
                        <m:r>
                          <a:rPr lang="en-US" sz="2000" i="1">
                            <a:latin typeface="Cambria Math" charset="0"/>
                            <a:ea typeface="Times New Roman" charset="0"/>
                            <a:cs typeface="Times New Roman" charset="0"/>
                          </a:rPr>
                          <m:t>𝑇</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𝑡</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𝐵</m:t>
                        </m:r>
                      </m:e>
                    </m:d>
                  </m:oMath>
                </a14:m>
                <a:r>
                  <a:rPr lang="en-US" sz="2000" dirty="0" smtClean="0">
                    <a:latin typeface="Times New Roman" charset="0"/>
                    <a:ea typeface="Times New Roman" charset="0"/>
                    <a:cs typeface="Times New Roman" charset="0"/>
                  </a:rPr>
                  <a:t> satisfies Black-Scholes P.D.E:</a:t>
                </a:r>
              </a:p>
              <a:p>
                <a:pPr marL="0" indent="0">
                  <a:buNone/>
                </a:pPr>
                <a:r>
                  <a:rPr lang="en-US" sz="2000" dirty="0" smtClean="0">
                    <a:latin typeface="Times New Roman" charset="0"/>
                    <a:ea typeface="Times New Roman" charset="0"/>
                    <a:cs typeface="Times New Roman" charset="0"/>
                  </a:rPr>
                  <a:t>   </a:t>
                </a:r>
              </a:p>
              <a:p>
                <a:pPr marL="0" indent="0">
                  <a:buNone/>
                </a:pPr>
                <a:r>
                  <a:rPr lang="en-US" sz="1800" dirty="0">
                    <a:latin typeface="Times New Roman" charset="0"/>
                    <a:ea typeface="Times New Roman" charset="0"/>
                    <a:cs typeface="Times New Roman" charset="0"/>
                  </a:rPr>
                  <a:t> </a:t>
                </a:r>
                <a:r>
                  <a:rPr lang="en-US" sz="1800" dirty="0" smtClean="0">
                    <a:latin typeface="Times New Roman" charset="0"/>
                    <a:ea typeface="Times New Roman" charset="0"/>
                    <a:cs typeface="Times New Roman" charset="0"/>
                  </a:rPr>
                  <a:t>    </a:t>
                </a:r>
                <a14:m>
                  <m:oMath xmlns:m="http://schemas.openxmlformats.org/officeDocument/2006/math">
                    <m:f>
                      <m:fPr>
                        <m:ctrlPr>
                          <a:rPr lang="mr-IN" sz="1800" i="1">
                            <a:latin typeface="Cambria Math" charset="0"/>
                            <a:ea typeface="Times New Roman" charset="0"/>
                            <a:cs typeface="Times New Roman" charset="0"/>
                          </a:rPr>
                        </m:ctrlPr>
                      </m:fPr>
                      <m:num>
                        <m:r>
                          <a:rPr lang="mr-IN" sz="1800" i="1">
                            <a:latin typeface="Cambria Math" charset="0"/>
                            <a:ea typeface="Times New Roman" charset="0"/>
                            <a:cs typeface="Times New Roman" charset="0"/>
                          </a:rPr>
                          <m:t>𝜎</m:t>
                        </m:r>
                      </m:num>
                      <m:den>
                        <m:r>
                          <a:rPr lang="en-US" sz="1800" i="1">
                            <a:latin typeface="Cambria Math" charset="0"/>
                            <a:ea typeface="Times New Roman" charset="0"/>
                            <a:cs typeface="Times New Roman" charset="0"/>
                          </a:rPr>
                          <m:t>2</m:t>
                        </m:r>
                      </m:den>
                    </m:f>
                    <m:sSup>
                      <m:sSupPr>
                        <m:ctrlPr>
                          <a:rPr lang="mr-IN" sz="1800" i="1">
                            <a:latin typeface="Cambria Math" charset="0"/>
                            <a:ea typeface="Times New Roman" charset="0"/>
                            <a:cs typeface="Times New Roman" charset="0"/>
                          </a:rPr>
                        </m:ctrlPr>
                      </m:sSupPr>
                      <m:e>
                        <m:r>
                          <a:rPr lang="en-US" sz="1800" i="1">
                            <a:latin typeface="Cambria Math" charset="0"/>
                            <a:ea typeface="Times New Roman" charset="0"/>
                            <a:cs typeface="Times New Roman" charset="0"/>
                          </a:rPr>
                          <m:t>𝑠</m:t>
                        </m:r>
                      </m:e>
                      <m:sup>
                        <m:r>
                          <a:rPr lang="en-US" sz="1800" i="1">
                            <a:latin typeface="Cambria Math" charset="0"/>
                            <a:ea typeface="Times New Roman" charset="0"/>
                            <a:cs typeface="Times New Roman" charset="0"/>
                          </a:rPr>
                          <m:t>2</m:t>
                        </m:r>
                      </m:sup>
                    </m:sSup>
                    <m:sSub>
                      <m:sSubPr>
                        <m:ctrlPr>
                          <a:rPr lang="en-US" sz="1800" i="1">
                            <a:latin typeface="Cambria Math" charset="0"/>
                            <a:ea typeface="Times New Roman" charset="0"/>
                            <a:cs typeface="Times New Roman" charset="0"/>
                          </a:rPr>
                        </m:ctrlPr>
                      </m:sSubPr>
                      <m:e>
                        <m:r>
                          <a:rPr lang="en-US" sz="1800" b="0" i="1" smtClean="0">
                            <a:latin typeface="Cambria Math" charset="0"/>
                            <a:ea typeface="Times New Roman" charset="0"/>
                            <a:cs typeface="Times New Roman" charset="0"/>
                          </a:rPr>
                          <m:t>𝐷</m:t>
                        </m:r>
                      </m:e>
                      <m:sub>
                        <m:r>
                          <a:rPr lang="en-US" sz="1800" i="1">
                            <a:latin typeface="Cambria Math" charset="0"/>
                            <a:ea typeface="Times New Roman" charset="0"/>
                            <a:cs typeface="Times New Roman" charset="0"/>
                          </a:rPr>
                          <m:t>𝑠𝑠</m:t>
                        </m:r>
                      </m:sub>
                    </m:sSub>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𝑇</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𝑡</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𝐵</m:t>
                        </m:r>
                      </m:e>
                    </m:d>
                    <m:r>
                      <a:rPr lang="en-US" sz="1800" i="1">
                        <a:latin typeface="Cambria Math" charset="0"/>
                        <a:ea typeface="Times New Roman" charset="0"/>
                        <a:cs typeface="Times New Roman" charset="0"/>
                      </a:rPr>
                      <m:t>+</m:t>
                    </m:r>
                    <m:sSub>
                      <m:sSubPr>
                        <m:ctrlPr>
                          <a:rPr lang="en-US" sz="1800" i="1">
                            <a:latin typeface="Cambria Math" charset="0"/>
                            <a:ea typeface="Times New Roman" charset="0"/>
                            <a:cs typeface="Times New Roman" charset="0"/>
                          </a:rPr>
                        </m:ctrlPr>
                      </m:sSubPr>
                      <m:e>
                        <m:r>
                          <a:rPr lang="en-US" sz="1800" i="1">
                            <a:latin typeface="Cambria Math" charset="0"/>
                            <a:ea typeface="Times New Roman" charset="0"/>
                            <a:cs typeface="Times New Roman" charset="0"/>
                          </a:rPr>
                          <m:t>𝑟𝑆</m:t>
                        </m:r>
                        <m:r>
                          <a:rPr lang="en-US" sz="1800" b="0" i="1" smtClean="0">
                            <a:latin typeface="Cambria Math" charset="0"/>
                            <a:ea typeface="Times New Roman" charset="0"/>
                            <a:cs typeface="Times New Roman" charset="0"/>
                          </a:rPr>
                          <m:t>𝐷</m:t>
                        </m:r>
                      </m:e>
                      <m:sub>
                        <m:r>
                          <a:rPr lang="en-US" sz="1800" i="1">
                            <a:latin typeface="Cambria Math" charset="0"/>
                            <a:ea typeface="Times New Roman" charset="0"/>
                            <a:cs typeface="Times New Roman" charset="0"/>
                          </a:rPr>
                          <m:t>𝑠</m:t>
                        </m:r>
                      </m:sub>
                    </m:sSub>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𝑇</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𝑡</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𝐵</m:t>
                        </m:r>
                      </m:e>
                    </m:d>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𝑟𝐷</m:t>
                    </m:r>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𝑇</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𝑡</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𝐵</m:t>
                        </m:r>
                      </m:e>
                    </m:d>
                    <m:r>
                      <a:rPr lang="en-US" sz="1800" i="1">
                        <a:latin typeface="Cambria Math" charset="0"/>
                        <a:ea typeface="Times New Roman" charset="0"/>
                        <a:cs typeface="Times New Roman" charset="0"/>
                      </a:rPr>
                      <m:t>=</m:t>
                    </m:r>
                    <m:sSub>
                      <m:sSubPr>
                        <m:ctrlPr>
                          <a:rPr lang="en-US" sz="1800" i="1">
                            <a:latin typeface="Cambria Math" charset="0"/>
                            <a:ea typeface="Times New Roman" charset="0"/>
                            <a:cs typeface="Times New Roman" charset="0"/>
                          </a:rPr>
                        </m:ctrlPr>
                      </m:sSubPr>
                      <m:e>
                        <m:r>
                          <a:rPr lang="en-US" sz="1800" b="0" i="1" smtClean="0">
                            <a:latin typeface="Cambria Math" charset="0"/>
                            <a:ea typeface="Times New Roman" charset="0"/>
                            <a:cs typeface="Times New Roman" charset="0"/>
                          </a:rPr>
                          <m:t>𝐷</m:t>
                        </m:r>
                      </m:e>
                      <m:sub>
                        <m:r>
                          <a:rPr lang="en-US" sz="1800" i="1">
                            <a:latin typeface="Cambria Math" charset="0"/>
                            <a:ea typeface="Times New Roman" charset="0"/>
                            <a:cs typeface="Times New Roman" charset="0"/>
                          </a:rPr>
                          <m:t>𝑇</m:t>
                        </m:r>
                      </m:sub>
                    </m:sSub>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𝑇</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𝑡</m:t>
                        </m:r>
                        <m:r>
                          <a:rPr lang="en-US" sz="1800" b="0" i="1" smtClean="0">
                            <a:latin typeface="Cambria Math" charset="0"/>
                            <a:ea typeface="Times New Roman" charset="0"/>
                            <a:cs typeface="Times New Roman" charset="0"/>
                          </a:rPr>
                          <m:t>,</m:t>
                        </m:r>
                        <m:r>
                          <a:rPr lang="en-US" sz="1800" b="0" i="1" smtClean="0">
                            <a:latin typeface="Cambria Math" charset="0"/>
                            <a:ea typeface="Times New Roman" charset="0"/>
                            <a:cs typeface="Times New Roman" charset="0"/>
                          </a:rPr>
                          <m:t>𝐵</m:t>
                        </m:r>
                      </m:e>
                    </m:d>
                    <m:r>
                      <a:rPr lang="en-US" sz="1800" i="1">
                        <a:latin typeface="Cambria Math" charset="0"/>
                        <a:ea typeface="Times New Roman" charset="0"/>
                        <a:cs typeface="Times New Roman" charset="0"/>
                      </a:rPr>
                      <m:t>,</m:t>
                    </m:r>
                  </m:oMath>
                </a14:m>
                <a:r>
                  <a:rPr lang="en-US" sz="1800" dirty="0">
                    <a:latin typeface="Times New Roman" charset="0"/>
                    <a:ea typeface="Times New Roman" charset="0"/>
                    <a:cs typeface="Times New Roman" charset="0"/>
                  </a:rPr>
                  <a:t> </a:t>
                </a:r>
                <a14:m>
                  <m:oMath xmlns:m="http://schemas.openxmlformats.org/officeDocument/2006/math">
                    <m:r>
                      <a:rPr lang="en-US" sz="1800">
                        <a:latin typeface="Cambria Math" charset="0"/>
                        <a:ea typeface="Times New Roman" charset="0"/>
                        <a:cs typeface="Times New Roman" charset="0"/>
                      </a:rPr>
                      <m:t>    </m:t>
                    </m:r>
                    <m:r>
                      <m:rPr>
                        <m:sty m:val="p"/>
                      </m:rPr>
                      <a:rPr lang="en-US" sz="1800">
                        <a:latin typeface="Cambria Math" charset="0"/>
                        <a:ea typeface="Times New Roman" charset="0"/>
                        <a:cs typeface="Times New Roman" charset="0"/>
                      </a:rPr>
                      <m:t>S</m:t>
                    </m:r>
                    <m:r>
                      <a:rPr lang="en-US" sz="1800" i="1">
                        <a:latin typeface="Cambria Math" charset="0"/>
                        <a:ea typeface="Times New Roman" charset="0"/>
                        <a:cs typeface="Times New Roman" charset="0"/>
                      </a:rPr>
                      <m:t>∈ </m:t>
                    </m:r>
                  </m:oMath>
                </a14:m>
                <a:r>
                  <a:rPr lang="en-US" sz="1800" dirty="0" smtClean="0">
                    <a:latin typeface="Times New Roman" charset="0"/>
                    <a:ea typeface="Times New Roman" charset="0"/>
                    <a:cs typeface="Times New Roman" charset="0"/>
                  </a:rPr>
                  <a:t>(B,</a:t>
                </a:r>
                <a:r>
                  <a:rPr lang="en-US" sz="1800" dirty="0">
                    <a:latin typeface="Times New Roman" charset="0"/>
                    <a:ea typeface="Times New Roman" charset="0"/>
                    <a:cs typeface="Times New Roman" charset="0"/>
                  </a:rPr>
                  <a:t>∞</a:t>
                </a:r>
                <a:r>
                  <a:rPr lang="en-US" sz="1800" dirty="0" smtClean="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t </a:t>
                </a:r>
                <a14:m>
                  <m:oMath xmlns:m="http://schemas.openxmlformats.org/officeDocument/2006/math">
                    <m:r>
                      <a:rPr lang="en-US" sz="1800" i="1">
                        <a:latin typeface="Cambria Math" charset="0"/>
                        <a:ea typeface="Times New Roman" charset="0"/>
                        <a:cs typeface="Times New Roman" charset="0"/>
                      </a:rPr>
                      <m:t>∈</m:t>
                    </m:r>
                    <m:d>
                      <m:dPr>
                        <m:ctrlPr>
                          <a:rPr lang="en-US"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0,</m:t>
                        </m:r>
                        <m:r>
                          <a:rPr lang="en-US" sz="1800" i="1">
                            <a:latin typeface="Cambria Math" charset="0"/>
                            <a:ea typeface="Times New Roman" charset="0"/>
                            <a:cs typeface="Times New Roman" charset="0"/>
                          </a:rPr>
                          <m:t>𝑇</m:t>
                        </m:r>
                      </m:e>
                    </m:d>
                    <m:r>
                      <a:rPr lang="en-US" sz="1800" b="0" i="0" smtClean="0">
                        <a:latin typeface="Cambria Math" charset="0"/>
                        <a:ea typeface="Times New Roman" charset="0"/>
                        <a:cs typeface="Times New Roman" charset="0"/>
                      </a:rPr>
                      <m:t>,</m:t>
                    </m:r>
                  </m:oMath>
                </a14:m>
                <a:r>
                  <a:rPr lang="en-US" sz="1800" b="0" dirty="0" smtClean="0">
                    <a:latin typeface="Times New Roman" charset="0"/>
                    <a:ea typeface="Times New Roman" charset="0"/>
                    <a:cs typeface="Times New Roman" charset="0"/>
                  </a:rPr>
                  <a:t>   (4)</a:t>
                </a:r>
              </a:p>
              <a:p>
                <a:endParaRPr lang="en-US" sz="18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Terminal condition: </a:t>
                </a:r>
                <a14:m>
                  <m:oMath xmlns:m="http://schemas.openxmlformats.org/officeDocument/2006/math">
                    <m:r>
                      <a:rPr lang="en-US" sz="2000" i="1">
                        <a:latin typeface="Cambria Math" charset="0"/>
                        <a:ea typeface="Times New Roman" charset="0"/>
                        <a:cs typeface="Times New Roman" charset="0"/>
                      </a:rPr>
                      <m:t>𝐷</m:t>
                    </m:r>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;0;</m:t>
                        </m:r>
                        <m:r>
                          <a:rPr lang="en-US" sz="2000" i="1">
                            <a:latin typeface="Cambria Math" charset="0"/>
                            <a:ea typeface="Times New Roman" charset="0"/>
                            <a:cs typeface="Times New Roman" charset="0"/>
                          </a:rPr>
                          <m:t>𝐵</m:t>
                        </m:r>
                      </m:e>
                    </m:d>
                  </m:oMath>
                </a14:m>
                <a:r>
                  <a:rPr lang="en-US" sz="2000" dirty="0" smtClean="0">
                    <a:latin typeface="Times New Roman" charset="0"/>
                    <a:ea typeface="Times New Roman" charset="0"/>
                    <a:cs typeface="Times New Roman" charset="0"/>
                  </a:rPr>
                  <a:t>=</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𝑃</m:t>
                        </m:r>
                      </m:e>
                      <m:sup>
                        <m:r>
                          <a:rPr lang="en-US" sz="2000" i="1">
                            <a:latin typeface="Cambria Math" charset="0"/>
                            <a:ea typeface="Times New Roman" charset="0"/>
                            <a:cs typeface="Times New Roman" charset="0"/>
                          </a:rPr>
                          <m:t>(1)</m:t>
                        </m:r>
                      </m:sup>
                    </m:sSup>
                    <m:d>
                      <m:dPr>
                        <m:ctrlPr>
                          <a:rPr lang="en-US" sz="2000" i="1" smtClean="0">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oMath>
                </a14:m>
                <a:endParaRPr lang="en-US" sz="2000" dirty="0" smtClean="0">
                  <a:latin typeface="Times New Roman" charset="0"/>
                  <a:ea typeface="Times New Roman" charset="0"/>
                  <a:cs typeface="Times New Roman" charset="0"/>
                </a:endParaRPr>
              </a:p>
              <a:p>
                <a:endParaRPr lang="en-US" sz="2000" dirty="0" smtClean="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Boundary condition: </a:t>
                </a:r>
                <a14:m>
                  <m:oMath xmlns:m="http://schemas.openxmlformats.org/officeDocument/2006/math">
                    <m:func>
                      <m:funcPr>
                        <m:ctrlPr>
                          <a:rPr lang="mr-IN" sz="2000" i="1">
                            <a:latin typeface="Cambria Math" charset="0"/>
                            <a:ea typeface="Times New Roman" charset="0"/>
                            <a:cs typeface="Times New Roman" charset="0"/>
                          </a:rPr>
                        </m:ctrlPr>
                      </m:funcPr>
                      <m:fName>
                        <m:limLow>
                          <m:limLowPr>
                            <m:ctrlPr>
                              <a:rPr lang="mr-IN" sz="2000" i="1">
                                <a:latin typeface="Cambria Math" charset="0"/>
                                <a:ea typeface="Times New Roman" charset="0"/>
                                <a:cs typeface="Times New Roman" charset="0"/>
                              </a:rPr>
                            </m:ctrlPr>
                          </m:limLowPr>
                          <m:e>
                            <m:r>
                              <m:rPr>
                                <m:sty m:val="p"/>
                              </m:rPr>
                              <a:rPr lang="mr-IN" sz="2000">
                                <a:latin typeface="Cambria Math" charset="0"/>
                                <a:ea typeface="Times New Roman" charset="0"/>
                                <a:cs typeface="Times New Roman" charset="0"/>
                              </a:rPr>
                              <m:t>lim</m:t>
                            </m:r>
                          </m:e>
                          <m:lim>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m:rPr>
                                <m:nor/>
                              </m:rPr>
                              <a:rPr lang="en-US" sz="2000" dirty="0">
                                <a:latin typeface="Times New Roman" charset="0"/>
                                <a:ea typeface="Times New Roman" charset="0"/>
                                <a:cs typeface="Times New Roman" charset="0"/>
                              </a:rPr>
                              <m:t>∞</m:t>
                            </m:r>
                          </m:lim>
                        </m:limLow>
                      </m:fName>
                      <m:e>
                        <m:r>
                          <a:rPr lang="en-US" sz="2000" b="0" i="1" dirty="0" smtClean="0">
                            <a:latin typeface="Cambria Math" charset="0"/>
                            <a:ea typeface="Times New Roman" charset="0"/>
                            <a:cs typeface="Times New Roman" charset="0"/>
                          </a:rPr>
                          <m:t>𝐷</m:t>
                        </m:r>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𝑡</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𝐵</m:t>
                            </m:r>
                          </m:e>
                        </m:d>
                      </m:e>
                    </m:func>
                  </m:oMath>
                </a14:m>
                <a:r>
                  <a:rPr lang="en-US" sz="2000" dirty="0">
                    <a:latin typeface="Times New Roman" charset="0"/>
                    <a:ea typeface="Times New Roman" charset="0"/>
                    <a:cs typeface="Times New Roman" charset="0"/>
                  </a:rPr>
                  <a:t>=0, </a:t>
                </a:r>
                <a14:m>
                  <m:oMath xmlns:m="http://schemas.openxmlformats.org/officeDocument/2006/math">
                    <m:func>
                      <m:funcPr>
                        <m:ctrlPr>
                          <a:rPr lang="mr-IN" sz="2000" i="1">
                            <a:latin typeface="Cambria Math" charset="0"/>
                            <a:ea typeface="Times New Roman" charset="0"/>
                            <a:cs typeface="Times New Roman" charset="0"/>
                          </a:rPr>
                        </m:ctrlPr>
                      </m:funcPr>
                      <m:fName>
                        <m:limLow>
                          <m:limLowPr>
                            <m:ctrlPr>
                              <a:rPr lang="mr-IN" sz="2000" i="1">
                                <a:latin typeface="Cambria Math" charset="0"/>
                                <a:ea typeface="Times New Roman" charset="0"/>
                                <a:cs typeface="Times New Roman" charset="0"/>
                              </a:rPr>
                            </m:ctrlPr>
                          </m:limLowPr>
                          <m:e>
                            <m:r>
                              <m:rPr>
                                <m:sty m:val="p"/>
                              </m:rPr>
                              <a:rPr lang="mr-IN" sz="2000">
                                <a:latin typeface="Cambria Math" charset="0"/>
                                <a:ea typeface="Times New Roman" charset="0"/>
                                <a:cs typeface="Times New Roman" charset="0"/>
                              </a:rPr>
                              <m:t>lim</m:t>
                            </m:r>
                          </m:e>
                          <m:lim>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𝐵</m:t>
                            </m:r>
                          </m:lim>
                        </m:limLow>
                      </m:fName>
                      <m:e>
                        <m:r>
                          <a:rPr lang="en-US" sz="2000" b="0" i="1" dirty="0" smtClean="0">
                            <a:latin typeface="Cambria Math" charset="0"/>
                            <a:ea typeface="Times New Roman" charset="0"/>
                            <a:cs typeface="Times New Roman" charset="0"/>
                          </a:rPr>
                          <m:t>𝐷</m:t>
                        </m:r>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𝑡</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𝐵</m:t>
                            </m:r>
                          </m:e>
                        </m:d>
                      </m:e>
                    </m:func>
                  </m:oMath>
                </a14:m>
                <a:r>
                  <a:rPr lang="en-US" sz="2000" dirty="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K-B, </a:t>
                </a:r>
                <a:r>
                  <a:rPr lang="en-US" sz="2000" dirty="0">
                    <a:latin typeface="Times New Roman" charset="0"/>
                    <a:ea typeface="Times New Roman" charset="0"/>
                    <a:cs typeface="Times New Roman" charset="0"/>
                  </a:rPr>
                  <a:t>t </a:t>
                </a:r>
                <a14:m>
                  <m:oMath xmlns:m="http://schemas.openxmlformats.org/officeDocument/2006/math">
                    <m:r>
                      <a:rPr lang="en-US" sz="2000" i="1">
                        <a:latin typeface="Cambria Math" charset="0"/>
                        <a:ea typeface="Times New Roman" charset="0"/>
                        <a:cs typeface="Times New Roman" charset="0"/>
                      </a:rPr>
                      <m:t>∈</m:t>
                    </m:r>
                    <m:d>
                      <m:dPr>
                        <m:ctrlPr>
                          <a:rPr lang="en-US"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0,</m:t>
                        </m:r>
                        <m:r>
                          <a:rPr lang="en-US" sz="2000" i="1">
                            <a:latin typeface="Cambria Math" charset="0"/>
                            <a:ea typeface="Times New Roman" charset="0"/>
                            <a:cs typeface="Times New Roman" charset="0"/>
                          </a:rPr>
                          <m:t>𝑇</m:t>
                        </m:r>
                      </m:e>
                    </m:d>
                  </m:oMath>
                </a14:m>
                <a:r>
                  <a:rPr lang="en-US" sz="2000" dirty="0" smtClean="0">
                    <a:latin typeface="Times New Roman" charset="0"/>
                    <a:ea typeface="Times New Roman" charset="0"/>
                    <a:cs typeface="Times New Roman" charset="0"/>
                  </a:rPr>
                  <a:t>,</a:t>
                </a:r>
              </a:p>
              <a:p>
                <a:endParaRPr lang="en-US" sz="2000"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51740"/>
                <a:ext cx="10515600" cy="5304610"/>
              </a:xfrm>
              <a:blipFill rotWithShape="0">
                <a:blip r:embed="rId2"/>
                <a:stretch>
                  <a:fillRect l="-522" t="-1264" r="-4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31</a:t>
            </a:fld>
            <a:endParaRPr lang="en-US"/>
          </a:p>
        </p:txBody>
      </p:sp>
    </p:spTree>
    <p:extLst>
      <p:ext uri="{BB962C8B-B14F-4D97-AF65-F5344CB8AC3E}">
        <p14:creationId xmlns:p14="http://schemas.microsoft.com/office/powerpoint/2010/main" val="46785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3422" y="624230"/>
                <a:ext cx="10515600" cy="5732120"/>
              </a:xfrm>
            </p:spPr>
            <p:txBody>
              <a:bodyPr>
                <a:normAutofit lnSpcReduction="10000"/>
              </a:bodyPr>
              <a:lstStyle/>
              <a:p>
                <a:r>
                  <a:rPr lang="en-US" dirty="0" smtClean="0">
                    <a:latin typeface="Times New Roman" charset="0"/>
                    <a:ea typeface="Times New Roman" charset="0"/>
                    <a:cs typeface="Times New Roman" charset="0"/>
                  </a:rPr>
                  <a:t>The value of the Canadian put maturing after two more jumps of the Poisson process is related to this fixed maturity claim by:</a:t>
                </a:r>
              </a:p>
              <a:p>
                <a:pPr marL="0" indent="0">
                  <a:buNone/>
                </a:pPr>
                <a14:m>
                  <m:oMathPara xmlns:m="http://schemas.openxmlformats.org/officeDocument/2006/math">
                    <m:oMathParaPr>
                      <m:jc m:val="centerGroup"/>
                    </m:oMathParaPr>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𝑃</m:t>
                          </m:r>
                        </m:e>
                        <m:sup>
                          <m:r>
                            <a:rPr lang="en-US" sz="2400" i="1">
                              <a:latin typeface="Cambria Math" charset="0"/>
                              <a:ea typeface="Times New Roman" charset="0"/>
                              <a:cs typeface="Times New Roman" charset="0"/>
                            </a:rPr>
                            <m:t>(2)</m:t>
                          </m:r>
                        </m:sup>
                      </m:s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sPre>
                        <m:sPrePr>
                          <m:ctrlPr>
                            <a:rPr lang="mr-IN" i="1">
                              <a:latin typeface="Cambria Math" charset="0"/>
                              <a:ea typeface="Times New Roman" charset="0"/>
                              <a:cs typeface="Times New Roman" charset="0"/>
                            </a:rPr>
                          </m:ctrlPr>
                        </m:sPrePr>
                        <m:sub>
                          <m:r>
                            <a:rPr lang="en-US" i="1">
                              <a:latin typeface="Cambria Math" charset="0"/>
                              <a:ea typeface="Times New Roman" charset="0"/>
                              <a:cs typeface="Times New Roman" charset="0"/>
                            </a:rPr>
                            <m:t>𝐵</m:t>
                          </m:r>
                        </m:sub>
                        <m:sup>
                          <m:r>
                            <a:rPr lang="en-US" i="1">
                              <a:latin typeface="Cambria Math" charset="0"/>
                              <a:ea typeface="Times New Roman" charset="0"/>
                              <a:cs typeface="Times New Roman" charset="0"/>
                            </a:rPr>
                            <m:t>𝑠𝑢𝑝</m:t>
                          </m:r>
                        </m:sup>
                        <m:e>
                          <m:r>
                            <a:rPr lang="en-US" i="1">
                              <a:latin typeface="Cambria Math" charset="0"/>
                              <a:ea typeface="Times New Roman" charset="0"/>
                              <a:cs typeface="Times New Roman" charset="0"/>
                            </a:rPr>
                            <m:t>𝜆</m:t>
                          </m:r>
                          <m:nary>
                            <m:naryPr>
                              <m:ctrlPr>
                                <a:rPr lang="is-IS" i="1">
                                  <a:latin typeface="Cambria Math" charset="0"/>
                                  <a:ea typeface="Times New Roman" charset="0"/>
                                  <a:cs typeface="Times New Roman" charset="0"/>
                                </a:rPr>
                              </m:ctrlPr>
                            </m:naryPr>
                            <m:sub>
                              <m:r>
                                <m:rPr>
                                  <m:brk m:alnAt="23"/>
                                </m:rPr>
                                <a:rPr lang="en-US" i="1">
                                  <a:latin typeface="Cambria Math" charset="0"/>
                                  <a:ea typeface="Times New Roman" charset="0"/>
                                  <a:cs typeface="Times New Roman" charset="0"/>
                                </a:rPr>
                                <m:t>0</m:t>
                              </m:r>
                            </m:sub>
                            <m:sup>
                              <m:r>
                                <a:rPr lang="is-IS" i="1">
                                  <a:latin typeface="Cambria Math" charset="0"/>
                                  <a:ea typeface="Times New Roman" charset="0"/>
                                  <a:cs typeface="Times New Roman" charset="0"/>
                                </a:rPr>
                                <m:t>∞</m:t>
                              </m:r>
                            </m:sup>
                            <m:e>
                              <m:sSup>
                                <m:sSupPr>
                                  <m:ctrlPr>
                                    <a:rPr lang="is-IS" i="1">
                                      <a:latin typeface="Cambria Math" charset="0"/>
                                      <a:ea typeface="Times New Roman" charset="0"/>
                                      <a:cs typeface="Times New Roman" charset="0"/>
                                    </a:rPr>
                                  </m:ctrlPr>
                                </m:sSupPr>
                                <m:e>
                                  <m:r>
                                    <a:rPr lang="is-IS" i="1">
                                      <a:latin typeface="Cambria Math" charset="0"/>
                                      <a:ea typeface="Times New Roman" charset="0"/>
                                      <a:cs typeface="Times New Roman" charset="0"/>
                                    </a:rPr>
                                    <m:t>ℯ</m:t>
                                  </m:r>
                                </m:e>
                                <m:sup>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𝜆</m:t>
                                  </m:r>
                                  <m:r>
                                    <a:rPr lang="en-US" i="1">
                                      <a:latin typeface="Cambria Math" charset="0"/>
                                      <a:ea typeface="Times New Roman" charset="0"/>
                                      <a:cs typeface="Times New Roman" charset="0"/>
                                    </a:rPr>
                                    <m:t>𝑡</m:t>
                                  </m:r>
                                </m:sup>
                              </m:sSup>
                            </m:e>
                          </m:nary>
                          <m:r>
                            <a:rPr lang="en-US" i="1">
                              <a:latin typeface="Cambria Math" charset="0"/>
                              <a:ea typeface="Times New Roman" charset="0"/>
                              <a:cs typeface="Times New Roman" charset="0"/>
                            </a:rPr>
                            <m:t>𝐷</m:t>
                          </m:r>
                          <m:d>
                            <m:dPr>
                              <m:ctrlPr>
                                <a:rPr lang="en-US" i="1">
                                  <a:latin typeface="Cambria Math" charset="0"/>
                                  <a:ea typeface="Times New Roman" charset="0"/>
                                  <a:cs typeface="Times New Roman" charset="0"/>
                                </a:rPr>
                              </m:ctrlPr>
                            </m:dPr>
                            <m:e>
                              <m:r>
                                <a:rPr lang="en-US" i="1">
                                  <a:latin typeface="Cambria Math" charset="0"/>
                                  <a:ea typeface="Times New Roman" charset="0"/>
                                  <a:cs typeface="Times New Roman" charset="0"/>
                                </a:rPr>
                                <m:t>𝑆</m:t>
                              </m:r>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𝑡</m:t>
                              </m:r>
                              <m:r>
                                <a:rPr lang="en-US" i="1">
                                  <a:latin typeface="Cambria Math" charset="0"/>
                                  <a:ea typeface="Times New Roman" charset="0"/>
                                  <a:cs typeface="Times New Roman" charset="0"/>
                                </a:rPr>
                                <m:t>;</m:t>
                              </m:r>
                              <m:r>
                                <a:rPr lang="en-US" i="1">
                                  <a:latin typeface="Cambria Math" charset="0"/>
                                  <a:ea typeface="Times New Roman" charset="0"/>
                                  <a:cs typeface="Times New Roman" charset="0"/>
                                </a:rPr>
                                <m:t>𝐵</m:t>
                              </m:r>
                            </m:e>
                          </m:d>
                          <m:r>
                            <a:rPr lang="en-US" i="1">
                              <a:latin typeface="Cambria Math" charset="0"/>
                              <a:ea typeface="Times New Roman" charset="0"/>
                              <a:cs typeface="Times New Roman" charset="0"/>
                            </a:rPr>
                            <m:t>𝑑𝑡</m:t>
                          </m:r>
                          <m:r>
                            <a:rPr lang="en-US" i="1">
                              <a:latin typeface="Cambria Math" charset="0"/>
                              <a:ea typeface="Times New Roman" charset="0"/>
                              <a:cs typeface="Times New Roman" charset="0"/>
                            </a:rPr>
                            <m:t>, </m:t>
                          </m:r>
                        </m:e>
                      </m:sPre>
                    </m:oMath>
                  </m:oMathPara>
                </a14:m>
                <a:endParaRPr lang="en-US" dirty="0" smtClean="0">
                  <a:latin typeface="Times New Roman" charset="0"/>
                  <a:ea typeface="Times New Roman" charset="0"/>
                  <a:cs typeface="Times New Roman" charset="0"/>
                </a:endParaRPr>
              </a:p>
              <a:p>
                <a:pPr marL="0" indent="0">
                  <a:buNone/>
                </a:pPr>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Taking Laplace Carson transformation of both sides of the P.D.E (4) implies that : </a:t>
                </a:r>
              </a:p>
              <a:p>
                <a:endParaRPr lang="en-US" i="1" dirty="0">
                  <a:latin typeface="Times New Roman" charset="0"/>
                  <a:ea typeface="Times New Roman" charset="0"/>
                  <a:cs typeface="Times New Roman"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mr-IN" sz="2400" i="1">
                              <a:latin typeface="Cambria Math" charset="0"/>
                              <a:ea typeface="Times New Roman" charset="0"/>
                              <a:cs typeface="Times New Roman" charset="0"/>
                            </a:rPr>
                          </m:ctrlPr>
                        </m:fPr>
                        <m:num>
                          <m:r>
                            <a:rPr lang="mr-IN" sz="2400" i="1">
                              <a:latin typeface="Cambria Math" charset="0"/>
                              <a:ea typeface="Times New Roman" charset="0"/>
                              <a:cs typeface="Times New Roman" charset="0"/>
                            </a:rPr>
                            <m:t>𝜎</m:t>
                          </m:r>
                        </m:num>
                        <m:den>
                          <m:r>
                            <a:rPr lang="en-US" sz="2400" i="1">
                              <a:latin typeface="Cambria Math" charset="0"/>
                              <a:ea typeface="Times New Roman" charset="0"/>
                              <a:cs typeface="Times New Roman" charset="0"/>
                            </a:rPr>
                            <m:t>2</m:t>
                          </m:r>
                        </m:den>
                      </m:f>
                      <m:sSup>
                        <m:sSupPr>
                          <m:ctrlPr>
                            <a:rPr lang="mr-IN"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𝑠</m:t>
                          </m:r>
                        </m:e>
                        <m:sup>
                          <m:r>
                            <a:rPr lang="en-US" sz="2400" i="1">
                              <a:latin typeface="Cambria Math" charset="0"/>
                              <a:ea typeface="Times New Roman" charset="0"/>
                              <a:cs typeface="Times New Roman" charset="0"/>
                            </a:rPr>
                            <m:t>2</m:t>
                          </m:r>
                        </m:sup>
                      </m:sSup>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𝑆𝑆</m:t>
                          </m:r>
                        </m:sub>
                        <m:sup>
                          <m:r>
                            <a:rPr lang="en-US" sz="2400" i="1">
                              <a:latin typeface="Cambria Math" charset="0"/>
                              <a:ea typeface="Times New Roman" charset="0"/>
                              <a:cs typeface="Times New Roman" charset="0"/>
                            </a:rPr>
                            <m:t>(1)</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𝑟𝑆</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m:t>
                          </m:r>
                        </m:sub>
                        <m:sup>
                          <m:r>
                            <a:rPr lang="en-US" sz="2400" i="1">
                              <a:latin typeface="Cambria Math" charset="0"/>
                              <a:ea typeface="Times New Roman" charset="0"/>
                              <a:cs typeface="Times New Roman" charset="0"/>
                            </a:rPr>
                            <m:t>(1)</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𝑟</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1</m:t>
                              </m:r>
                            </m:e>
                          </m:d>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𝜆</m:t>
                          </m:r>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2</m:t>
                              </m:r>
                            </m:e>
                          </m:d>
                        </m:sup>
                      </m:sSubSup>
                      <m:d>
                        <m:dPr>
                          <m:ctrlPr>
                            <a:rPr lang="en-US" sz="2400" i="1">
                              <a:latin typeface="Cambria Math" charset="0"/>
                              <a:ea typeface="Times New Roman" charset="0"/>
                              <a:cs typeface="Times New Roman" charset="0"/>
                            </a:rPr>
                          </m:ctrlPr>
                        </m:dPr>
                        <m:e>
                          <m:r>
                            <m:rPr>
                              <m:sty m:val="p"/>
                            </m:rPr>
                            <a:rPr lang="en-US" sz="2400">
                              <a:latin typeface="Cambria Math" charset="0"/>
                              <a:ea typeface="Times New Roman" charset="0"/>
                              <a:cs typeface="Times New Roman" charset="0"/>
                            </a:rPr>
                            <m:t>S</m:t>
                          </m:r>
                        </m:e>
                      </m:d>
                      <m:r>
                        <a:rPr lang="en-US" sz="2400">
                          <a:latin typeface="Cambria Math" charset="0"/>
                          <a:ea typeface="Times New Roman" charset="0"/>
                          <a:cs typeface="Times New Roman" charset="0"/>
                        </a:rPr>
                        <m:t>−</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1</m:t>
                              </m:r>
                            </m:e>
                          </m:d>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&gt;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2</m:t>
                          </m:r>
                        </m:sub>
                      </m:sSub>
                    </m:oMath>
                  </m:oMathPara>
                </a14:m>
                <a:endParaRPr lang="en-US" sz="2400" dirty="0" smtClean="0">
                  <a:latin typeface="Times New Roman" charset="0"/>
                  <a:ea typeface="Times New Roman" charset="0"/>
                  <a:cs typeface="Times New Roman" charset="0"/>
                </a:endParaRPr>
              </a:p>
              <a:p>
                <a:pPr marL="0" indent="0">
                  <a:lnSpc>
                    <a:spcPct val="120000"/>
                  </a:lnSpc>
                  <a:buNone/>
                </a:pPr>
                <a:endParaRPr lang="en-US" sz="2400" dirty="0" smtClean="0">
                  <a:latin typeface="Times New Roman" charset="0"/>
                  <a:ea typeface="Times New Roman" charset="0"/>
                  <a:cs typeface="Times New Roman" charset="0"/>
                </a:endParaRPr>
              </a:p>
              <a:p>
                <a:pPr marL="0" indent="0">
                  <a:lnSpc>
                    <a:spcPct val="120000"/>
                  </a:lnSpc>
                  <a:buNone/>
                </a:pPr>
                <a:r>
                  <a:rPr lang="en-US" sz="2400" dirty="0" smtClean="0">
                    <a:latin typeface="Times New Roman" charset="0"/>
                    <a:ea typeface="Times New Roman" charset="0"/>
                    <a:cs typeface="Times New Roman" charset="0"/>
                  </a:rPr>
                  <a:t>Boundary conditions:</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14:m>
                  <m:oMath xmlns:m="http://schemas.openxmlformats.org/officeDocument/2006/math">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r>
                              <m:rPr>
                                <m:nor/>
                              </m:rPr>
                              <a:rPr lang="en-US" sz="2400" dirty="0">
                                <a:latin typeface="Times New Roman" charset="0"/>
                                <a:ea typeface="Times New Roman" charset="0"/>
                                <a:cs typeface="Times New Roman" charset="0"/>
                              </a:rPr>
                              <m:t>∞</m:t>
                            </m:r>
                          </m:lim>
                        </m:limLow>
                      </m:fName>
                      <m:e>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2</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=0,    </a:t>
                </a:r>
                <a14:m>
                  <m:oMath xmlns:m="http://schemas.openxmlformats.org/officeDocument/2006/math">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2</m:t>
                                </m:r>
                              </m:sub>
                            </m:sSub>
                          </m:lim>
                        </m:limLow>
                      </m:fName>
                      <m:e>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2</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=K-</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2</m:t>
                        </m:r>
                      </m:sub>
                    </m:sSub>
                    <m:r>
                      <a:rPr lang="en-US" sz="2400" i="1">
                        <a:latin typeface="Cambria Math" charset="0"/>
                        <a:ea typeface="Times New Roman" charset="0"/>
                        <a:cs typeface="Times New Roman" charset="0"/>
                      </a:rPr>
                      <m:t>,    </m:t>
                    </m:r>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2</m:t>
                                </m:r>
                              </m:sub>
                            </m:sSub>
                          </m:lim>
                        </m:limLow>
                      </m:fName>
                      <m:e>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2</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 -1</a:t>
                </a:r>
              </a:p>
              <a:p>
                <a:pPr marL="0" indent="0">
                  <a:lnSpc>
                    <a:spcPct val="120000"/>
                  </a:lnSpc>
                  <a:buNone/>
                </a:pPr>
                <a:endParaRPr lang="en-US" sz="2400" dirty="0" smtClean="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3422" y="624230"/>
                <a:ext cx="10515600" cy="5732120"/>
              </a:xfrm>
              <a:blipFill rotWithShape="0">
                <a:blip r:embed="rId2"/>
                <a:stretch>
                  <a:fillRect l="-1043" t="-25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32</a:t>
            </a:fld>
            <a:endParaRPr lang="en-US"/>
          </a:p>
        </p:txBody>
      </p:sp>
    </p:spTree>
    <p:extLst>
      <p:ext uri="{BB962C8B-B14F-4D97-AF65-F5344CB8AC3E}">
        <p14:creationId xmlns:p14="http://schemas.microsoft.com/office/powerpoint/2010/main" val="2130116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1809"/>
            <a:ext cx="10515600" cy="5954541"/>
          </a:xfrm>
        </p:spPr>
        <p:txBody>
          <a:bodyPr/>
          <a:lstStyle/>
          <a:p>
            <a:r>
              <a:rPr lang="en-US" sz="2400" dirty="0" smtClean="0">
                <a:latin typeface="Times New Roman" charset="0"/>
                <a:ea typeface="Times New Roman" charset="0"/>
                <a:cs typeface="Times New Roman" charset="0"/>
              </a:rPr>
              <a:t>Figure 7 graphs the solution for the Canadian put value against the stock price.</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33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45" y="1136822"/>
            <a:ext cx="8056605" cy="5454477"/>
          </a:xfrm>
          <a:prstGeom prst="rect">
            <a:avLst/>
          </a:prstGeom>
        </p:spPr>
      </p:pic>
    </p:spTree>
    <p:extLst>
      <p:ext uri="{BB962C8B-B14F-4D97-AF65-F5344CB8AC3E}">
        <p14:creationId xmlns:p14="http://schemas.microsoft.com/office/powerpoint/2010/main" val="1913422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562"/>
            <a:ext cx="10515600" cy="5880401"/>
          </a:xfrm>
        </p:spPr>
        <p:txBody>
          <a:bodyPr>
            <a:normAutofit/>
          </a:bodyPr>
          <a:lstStyle/>
          <a:p>
            <a:r>
              <a:rPr lang="en-US" sz="2400" dirty="0" smtClean="0">
                <a:latin typeface="Times New Roman" charset="0"/>
                <a:ea typeface="Times New Roman" charset="0"/>
                <a:cs typeface="Times New Roman" charset="0"/>
              </a:rPr>
              <a:t>Figure 8 shows an example of how this solution was obtained by working backwards through calendar time.</a:t>
            </a:r>
            <a:endParaRPr lang="en-US" sz="24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951" y="1198604"/>
            <a:ext cx="8699157" cy="5418095"/>
          </a:xfrm>
          <a:prstGeom prst="rect">
            <a:avLst/>
          </a:prstGeom>
        </p:spPr>
      </p:pic>
    </p:spTree>
    <p:extLst>
      <p:ext uri="{BB962C8B-B14F-4D97-AF65-F5344CB8AC3E}">
        <p14:creationId xmlns:p14="http://schemas.microsoft.com/office/powerpoint/2010/main" val="970954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093" y="1534422"/>
            <a:ext cx="7821826" cy="4819135"/>
          </a:xfrm>
        </p:spPr>
      </p:pic>
      <p:sp>
        <p:nvSpPr>
          <p:cNvPr id="4" name="Slide Number Placeholder 3"/>
          <p:cNvSpPr>
            <a:spLocks noGrp="1"/>
          </p:cNvSpPr>
          <p:nvPr>
            <p:ph type="sldNum" sz="quarter" idx="12"/>
          </p:nvPr>
        </p:nvSpPr>
        <p:spPr/>
        <p:txBody>
          <a:bodyPr/>
          <a:lstStyle/>
          <a:p>
            <a:fld id="{ABF18D57-6B05-9C44-A39E-5F56D297C7B0}" type="slidenum">
              <a:rPr lang="en-US" smtClean="0"/>
              <a:t>35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568410" y="389252"/>
                <a:ext cx="10429103" cy="762516"/>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Figure 9, graphs the optimal exercise boundary over two remaining periods which may be thought of as staircase, with levels </a:t>
                </a:r>
                <a14:m>
                  <m:oMath xmlns:m="http://schemas.openxmlformats.org/officeDocument/2006/math">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2</m:t>
                        </m:r>
                      </m:sub>
                    </m:sSub>
                  </m:oMath>
                </a14:m>
                <a:r>
                  <a:rPr lang="en-US" sz="2000" dirty="0" smtClean="0">
                    <a:latin typeface="Times New Roman" charset="0"/>
                    <a:ea typeface="Times New Roman" charset="0"/>
                    <a:cs typeface="Times New Roman" charset="0"/>
                  </a:rPr>
                  <a:t> and </a:t>
                </a:r>
                <a14:m>
                  <m:oMath xmlns:m="http://schemas.openxmlformats.org/officeDocument/2006/math">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b="0" i="1" smtClean="0">
                            <a:latin typeface="Cambria Math" charset="0"/>
                            <a:ea typeface="Times New Roman" charset="0"/>
                            <a:cs typeface="Times New Roman" charset="0"/>
                          </a:rPr>
                          <m:t>1</m:t>
                        </m:r>
                      </m:sub>
                    </m:sSub>
                  </m:oMath>
                </a14:m>
                <a:r>
                  <a:rPr lang="en-US" sz="2000" dirty="0" smtClean="0">
                    <a:latin typeface="Times New Roman" charset="0"/>
                    <a:ea typeface="Times New Roman" charset="0"/>
                    <a:cs typeface="Times New Roman" charset="0"/>
                  </a:rPr>
                  <a:t> .</a:t>
                </a:r>
                <a:endParaRPr lang="en-US" sz="2000" dirty="0">
                  <a:latin typeface="Times New Roman" charset="0"/>
                  <a:ea typeface="Times New Roman" charset="0"/>
                  <a:cs typeface="Times New Roman"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68410" y="389252"/>
                <a:ext cx="10429103" cy="762516"/>
              </a:xfrm>
              <a:prstGeom prst="rect">
                <a:avLst/>
              </a:prstGeom>
              <a:blipFill rotWithShape="0">
                <a:blip r:embed="rId3"/>
                <a:stretch>
                  <a:fillRect l="-584" t="-4800" r="-1169" b="-6400"/>
                </a:stretch>
              </a:blipFill>
            </p:spPr>
            <p:txBody>
              <a:bodyPr/>
              <a:lstStyle/>
              <a:p>
                <a:r>
                  <a:rPr lang="en-US">
                    <a:noFill/>
                  </a:rPr>
                  <a:t> </a:t>
                </a:r>
              </a:p>
            </p:txBody>
          </p:sp>
        </mc:Fallback>
      </mc:AlternateContent>
    </p:spTree>
    <p:extLst>
      <p:ext uri="{BB962C8B-B14F-4D97-AF65-F5344CB8AC3E}">
        <p14:creationId xmlns:p14="http://schemas.microsoft.com/office/powerpoint/2010/main" val="1945267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531340"/>
                <a:ext cx="10515600" cy="5825009"/>
              </a:xfrm>
            </p:spPr>
            <p:txBody>
              <a:bodyPr>
                <a:normAutofit fontScale="92500" lnSpcReduction="10000"/>
              </a:bodyPr>
              <a:lstStyle/>
              <a:p>
                <a:pPr>
                  <a:lnSpc>
                    <a:spcPct val="110000"/>
                  </a:lnSpc>
                </a:pPr>
                <a:r>
                  <a:rPr lang="en-US" sz="2400" dirty="0" smtClean="0">
                    <a:latin typeface="Times New Roman" charset="0"/>
                    <a:ea typeface="Times New Roman" charset="0"/>
                    <a:cs typeface="Times New Roman" charset="0"/>
                  </a:rPr>
                  <a:t>More generally, Let </a:t>
                </a:r>
                <a14:m>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𝑃</m:t>
                        </m:r>
                      </m:e>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oMath>
                </a14:m>
                <a:r>
                  <a:rPr lang="en-US" sz="2400" dirty="0" smtClean="0">
                    <a:latin typeface="Times New Roman" charset="0"/>
                    <a:ea typeface="Times New Roman" charset="0"/>
                    <a:cs typeface="Times New Roman" charset="0"/>
                  </a:rPr>
                  <a:t> and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𝑚</m:t>
                        </m:r>
                      </m:sub>
                    </m:sSub>
                  </m:oMath>
                </a14:m>
                <a:r>
                  <a:rPr lang="en-US" sz="2400" dirty="0" smtClean="0">
                    <a:latin typeface="Times New Roman" charset="0"/>
                    <a:ea typeface="Times New Roman" charset="0"/>
                    <a:cs typeface="Times New Roman" charset="0"/>
                  </a:rPr>
                  <a:t>respectively denote the Canadian </a:t>
                </a:r>
                <a:r>
                  <a:rPr lang="en-US" sz="2400" dirty="0">
                    <a:latin typeface="Times New Roman" charset="0"/>
                    <a:ea typeface="Times New Roman" charset="0"/>
                    <a:cs typeface="Times New Roman" charset="0"/>
                  </a:rPr>
                  <a:t>put value and exercise boundary stair levels with m random periods to maturity m=1,2,..,n with </a:t>
                </a:r>
                <a14:m>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𝑃</m:t>
                        </m:r>
                      </m:e>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0</m:t>
                        </m:r>
                        <m:r>
                          <a:rPr lang="en-US" sz="2400" i="1">
                            <a:latin typeface="Cambria Math" charset="0"/>
                            <a:ea typeface="Times New Roman" charset="0"/>
                            <a:cs typeface="Times New Roman" charset="0"/>
                          </a:rPr>
                          <m:t>)</m:t>
                        </m:r>
                      </m:sup>
                    </m:s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 </m:t>
                    </m:r>
                  </m:oMath>
                </a14:m>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K-S</a:t>
                </a:r>
                <a14:m>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m:t>
                        </m:r>
                      </m:e>
                      <m:sup>
                        <m:r>
                          <a:rPr lang="en-US" sz="2400" i="1">
                            <a:latin typeface="Cambria Math" charset="0"/>
                            <a:ea typeface="Times New Roman" charset="0"/>
                            <a:cs typeface="Times New Roman" charset="0"/>
                          </a:rPr>
                          <m:t>+</m:t>
                        </m:r>
                      </m:sup>
                    </m:sSup>
                  </m:oMath>
                </a14:m>
                <a:r>
                  <a:rPr lang="en-US" sz="2400" dirty="0" smtClean="0">
                    <a:latin typeface="Times New Roman" charset="0"/>
                    <a:ea typeface="Times New Roman" charset="0"/>
                    <a:cs typeface="Times New Roman" charset="0"/>
                  </a:rPr>
                  <a:t>and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0</m:t>
                        </m:r>
                      </m:sub>
                    </m:sSub>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oMath>
                </a14:m>
                <a:r>
                  <a:rPr lang="en-US" sz="2400" dirty="0" smtClean="0">
                    <a:latin typeface="Times New Roman" charset="0"/>
                    <a:ea typeface="Times New Roman" charset="0"/>
                    <a:cs typeface="Times New Roman" charset="0"/>
                  </a:rPr>
                  <a:t> K, then </a:t>
                </a:r>
                <a14:m>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𝑃</m:t>
                        </m:r>
                      </m:e>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oMath>
                </a14:m>
                <a:r>
                  <a:rPr lang="en-US" sz="2400" dirty="0" smtClean="0">
                    <a:latin typeface="Times New Roman" charset="0"/>
                    <a:ea typeface="Times New Roman" charset="0"/>
                    <a:cs typeface="Times New Roman" charset="0"/>
                  </a:rPr>
                  <a:t>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𝑚</m:t>
                        </m:r>
                      </m:sub>
                    </m:sSub>
                  </m:oMath>
                </a14:m>
                <a:r>
                  <a:rPr lang="en-US" sz="2400" dirty="0" smtClean="0">
                    <a:latin typeface="Times New Roman" charset="0"/>
                    <a:ea typeface="Times New Roman" charset="0"/>
                    <a:cs typeface="Times New Roman" charset="0"/>
                  </a:rPr>
                  <a:t>jointly solve the following sequence of free boundary problem:</a:t>
                </a:r>
              </a:p>
              <a:p>
                <a:pPr>
                  <a:lnSpc>
                    <a:spcPct val="110000"/>
                  </a:lnSpc>
                </a:pPr>
                <a:endParaRPr lang="en-US" sz="2400" i="1" dirty="0" smtClean="0">
                  <a:latin typeface="Times New Roman" charset="0"/>
                  <a:ea typeface="Times New Roman" charset="0"/>
                  <a:cs typeface="Times New Roman" charset="0"/>
                </a:endParaRPr>
              </a:p>
              <a:p>
                <a:pPr marL="0" indent="0">
                  <a:lnSpc>
                    <a:spcPct val="110000"/>
                  </a:lnSpc>
                  <a:buNone/>
                </a:pPr>
                <a:r>
                  <a:rPr lang="en-US" sz="2400" dirty="0" smtClean="0">
                    <a:latin typeface="Times New Roman" charset="0"/>
                    <a:ea typeface="Times New Roman" charset="0"/>
                    <a:cs typeface="Times New Roman" charset="0"/>
                  </a:rPr>
                  <a:t>   </a:t>
                </a:r>
                <a14:m>
                  <m:oMath xmlns:m="http://schemas.openxmlformats.org/officeDocument/2006/math">
                    <m:f>
                      <m:fPr>
                        <m:ctrlPr>
                          <a:rPr lang="mr-IN" sz="2400" i="1">
                            <a:latin typeface="Cambria Math" charset="0"/>
                            <a:ea typeface="Times New Roman" charset="0"/>
                            <a:cs typeface="Times New Roman" charset="0"/>
                          </a:rPr>
                        </m:ctrlPr>
                      </m:fPr>
                      <m:num>
                        <m:r>
                          <a:rPr lang="mr-IN" sz="2400" i="1">
                            <a:latin typeface="Cambria Math" charset="0"/>
                            <a:ea typeface="Times New Roman" charset="0"/>
                            <a:cs typeface="Times New Roman" charset="0"/>
                          </a:rPr>
                          <m:t>𝜎</m:t>
                        </m:r>
                      </m:num>
                      <m:den>
                        <m:r>
                          <a:rPr lang="en-US" sz="2400" i="1">
                            <a:latin typeface="Cambria Math" charset="0"/>
                            <a:ea typeface="Times New Roman" charset="0"/>
                            <a:cs typeface="Times New Roman" charset="0"/>
                          </a:rPr>
                          <m:t>2</m:t>
                        </m:r>
                      </m:den>
                    </m:f>
                    <m:sSup>
                      <m:sSupPr>
                        <m:ctrlPr>
                          <a:rPr lang="mr-IN"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𝑠</m:t>
                        </m:r>
                      </m:e>
                      <m:sup>
                        <m:r>
                          <a:rPr lang="en-US" sz="2400" i="1">
                            <a:latin typeface="Cambria Math" charset="0"/>
                            <a:ea typeface="Times New Roman" charset="0"/>
                            <a:cs typeface="Times New Roman" charset="0"/>
                          </a:rPr>
                          <m:t>2</m:t>
                        </m:r>
                      </m:sup>
                    </m:sSup>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𝑆𝑆</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𝑟𝑆</m:t>
                    </m:r>
                    <m:sSubSup>
                      <m:sSubSupPr>
                        <m:ctrlPr>
                          <a:rPr lang="en-US" sz="2400" i="1" smtClean="0">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𝑟</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𝑚</m:t>
                            </m:r>
                          </m:e>
                        </m:d>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sSubSup>
                      <m:sSubSupPr>
                        <m:ctrlPr>
                          <a:rPr lang="en-US" sz="2400" i="1">
                            <a:latin typeface="Cambria Math" charset="0"/>
                            <a:ea typeface="Times New Roman" charset="0"/>
                            <a:cs typeface="Times New Roman" charset="0"/>
                          </a:rPr>
                        </m:ctrlPr>
                      </m:sSubSupPr>
                      <m:e>
                        <m:r>
                          <a:rPr lang="en-US" sz="2400" i="1" smtClean="0">
                            <a:latin typeface="Cambria Math" charset="0"/>
                            <a:ea typeface="Times New Roman" charset="0"/>
                            <a:cs typeface="Times New Roman" charset="0"/>
                          </a:rPr>
                          <m:t>𝜆</m:t>
                        </m:r>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𝑚</m:t>
                            </m:r>
                          </m:e>
                        </m:d>
                      </m:sup>
                    </m:sSubSup>
                    <m:d>
                      <m:dPr>
                        <m:ctrlPr>
                          <a:rPr lang="en-US" sz="2400" i="1">
                            <a:latin typeface="Cambria Math" charset="0"/>
                            <a:ea typeface="Times New Roman" charset="0"/>
                            <a:cs typeface="Times New Roman" charset="0"/>
                          </a:rPr>
                        </m:ctrlPr>
                      </m:dPr>
                      <m:e>
                        <m:r>
                          <m:rPr>
                            <m:sty m:val="p"/>
                          </m:rPr>
                          <a:rPr lang="en-US" sz="2400">
                            <a:latin typeface="Cambria Math" charset="0"/>
                            <a:ea typeface="Times New Roman" charset="0"/>
                            <a:cs typeface="Times New Roman" charset="0"/>
                          </a:rPr>
                          <m:t>S</m:t>
                        </m:r>
                      </m:e>
                    </m:d>
                    <m:r>
                      <a:rPr lang="en-US" sz="2400">
                        <a:latin typeface="Cambria Math" charset="0"/>
                        <a:ea typeface="Times New Roman" charset="0"/>
                        <a:cs typeface="Times New Roman" charset="0"/>
                      </a:rPr>
                      <m:t>−</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𝑚</m:t>
                            </m:r>
                            <m:r>
                              <a:rPr lang="en-US" sz="2400" b="0" i="1" smtClean="0">
                                <a:latin typeface="Cambria Math" charset="0"/>
                                <a:ea typeface="Times New Roman" charset="0"/>
                                <a:cs typeface="Times New Roman" charset="0"/>
                              </a:rPr>
                              <m:t>−1</m:t>
                            </m:r>
                          </m:e>
                        </m:d>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i="1">
                        <a:latin typeface="Cambria Math" charset="0"/>
                        <a:ea typeface="Times New Roman" charset="0"/>
                        <a:cs typeface="Times New Roman" charset="0"/>
                      </a:rPr>
                      <m:t>,</m:t>
                    </m:r>
                    <m:r>
                      <a:rPr lang="en-US" sz="2400" b="0" i="0" smtClean="0">
                        <a:latin typeface="Cambria Math" charset="0"/>
                        <a:ea typeface="Times New Roman" charset="0"/>
                        <a:cs typeface="Times New Roman" charset="0"/>
                      </a:rPr>
                      <m:t>  </m:t>
                    </m:r>
                    <m:r>
                      <m:rPr>
                        <m:sty m:val="p"/>
                      </m:rPr>
                      <a:rPr lang="en-US" sz="2400">
                        <a:latin typeface="Cambria Math" charset="0"/>
                        <a:ea typeface="Times New Roman" charset="0"/>
                        <a:cs typeface="Times New Roman" charset="0"/>
                      </a:rPr>
                      <m:t>S</m:t>
                    </m:r>
                    <m:r>
                      <a:rPr lang="en-US" sz="2400" i="1">
                        <a:latin typeface="Cambria Math" charset="0"/>
                        <a:ea typeface="Times New Roman" charset="0"/>
                        <a:cs typeface="Times New Roman" charset="0"/>
                      </a:rPr>
                      <m:t>∈ </m:t>
                    </m:r>
                    <m:r>
                      <m:rPr>
                        <m:nor/>
                      </m:rPr>
                      <a:rPr lang="en-US" sz="2400" dirty="0">
                        <a:latin typeface="Times New Roman" charset="0"/>
                        <a:ea typeface="Times New Roman" charset="0"/>
                        <a:cs typeface="Times New Roman" charset="0"/>
                      </a:rPr>
                      <m: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𝑚</m:t>
                        </m:r>
                      </m:sub>
                    </m:sSub>
                    <m:r>
                      <m:rPr>
                        <m:nor/>
                      </m:rPr>
                      <a:rPr lang="en-US" sz="2400" dirty="0">
                        <a:latin typeface="Times New Roman" charset="0"/>
                        <a:ea typeface="Times New Roman" charset="0"/>
                        <a:cs typeface="Times New Roman" charset="0"/>
                      </a:rPr>
                      <m:t>,∞),</m:t>
                    </m:r>
                  </m:oMath>
                </a14:m>
                <a:r>
                  <a:rPr lang="en-US" sz="2400" dirty="0" smtClean="0">
                    <a:latin typeface="Times New Roman" charset="0"/>
                    <a:ea typeface="Times New Roman" charset="0"/>
                    <a:cs typeface="Times New Roman" charset="0"/>
                  </a:rPr>
                  <a:t> (5)</a:t>
                </a:r>
              </a:p>
              <a:p>
                <a:pPr marL="0" indent="0">
                  <a:lnSpc>
                    <a:spcPct val="110000"/>
                  </a:lnSpc>
                  <a:buNone/>
                </a:pPr>
                <a:r>
                  <a:rPr lang="en-US" sz="2400" dirty="0" smtClean="0">
                    <a:latin typeface="Times New Roman" charset="0"/>
                    <a:ea typeface="Times New Roman" charset="0"/>
                    <a:cs typeface="Times New Roman" charset="0"/>
                  </a:rPr>
                  <a:t>   m=1,</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,n</a:t>
                </a:r>
                <a:endParaRPr lang="en-US" sz="2400" dirty="0">
                  <a:latin typeface="Times New Roman" charset="0"/>
                  <a:ea typeface="Times New Roman" charset="0"/>
                  <a:cs typeface="Times New Roman" charset="0"/>
                </a:endParaRPr>
              </a:p>
              <a:p>
                <a:pPr>
                  <a:lnSpc>
                    <a:spcPct val="110000"/>
                  </a:lnSpc>
                </a:pPr>
                <a:r>
                  <a:rPr lang="en-US" sz="2400" dirty="0" smtClean="0">
                    <a:latin typeface="Times New Roman" charset="0"/>
                    <a:ea typeface="Times New Roman" charset="0"/>
                    <a:cs typeface="Times New Roman" charset="0"/>
                  </a:rPr>
                  <a:t>Boundary conditions: </a:t>
                </a:r>
                <a14:m>
                  <m:oMath xmlns:m="http://schemas.openxmlformats.org/officeDocument/2006/math">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r>
                              <m:rPr>
                                <m:nor/>
                              </m:rPr>
                              <a:rPr lang="en-US" sz="2400" dirty="0">
                                <a:latin typeface="Times New Roman" charset="0"/>
                                <a:ea typeface="Times New Roman" charset="0"/>
                                <a:cs typeface="Times New Roman" charset="0"/>
                              </a:rPr>
                              <m:t>∞</m:t>
                            </m:r>
                          </m:lim>
                        </m:limLow>
                      </m:fName>
                      <m:e>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=0,    </a:t>
                </a:r>
                <a14:m>
                  <m:oMath xmlns:m="http://schemas.openxmlformats.org/officeDocument/2006/math">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𝑚</m:t>
                                </m:r>
                              </m:sub>
                            </m:sSub>
                          </m:lim>
                        </m:limLow>
                      </m:fName>
                      <m:e>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=K-</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𝑚</m:t>
                        </m:r>
                      </m:sub>
                    </m:sSub>
                    <m:r>
                      <a:rPr lang="en-US" sz="2400" i="1">
                        <a:latin typeface="Cambria Math" charset="0"/>
                        <a:ea typeface="Times New Roman" charset="0"/>
                        <a:cs typeface="Times New Roman" charset="0"/>
                      </a:rPr>
                      <m:t>,    </m:t>
                    </m:r>
                    <m:func>
                      <m:funcPr>
                        <m:ctrlPr>
                          <a:rPr lang="mr-IN" sz="2400" i="1">
                            <a:latin typeface="Cambria Math" charset="0"/>
                            <a:ea typeface="Times New Roman" charset="0"/>
                            <a:cs typeface="Times New Roman" charset="0"/>
                          </a:rPr>
                        </m:ctrlPr>
                      </m:funcPr>
                      <m:fName>
                        <m:limLow>
                          <m:limLowPr>
                            <m:ctrlPr>
                              <a:rPr lang="mr-IN" sz="2400" i="1">
                                <a:latin typeface="Cambria Math" charset="0"/>
                                <a:ea typeface="Times New Roman" charset="0"/>
                                <a:cs typeface="Times New Roman" charset="0"/>
                              </a:rPr>
                            </m:ctrlPr>
                          </m:limLowPr>
                          <m:e>
                            <m:r>
                              <m:rPr>
                                <m:sty m:val="p"/>
                              </m:rPr>
                              <a:rPr lang="mr-IN" sz="2400">
                                <a:latin typeface="Cambria Math" charset="0"/>
                                <a:ea typeface="Times New Roman" charset="0"/>
                                <a:cs typeface="Times New Roman" charset="0"/>
                              </a:rPr>
                              <m:t>lim</m:t>
                            </m:r>
                          </m:e>
                          <m:lim>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𝑚</m:t>
                                </m:r>
                              </m:sub>
                            </m:sSub>
                          </m:lim>
                        </m:limLow>
                      </m:fName>
                      <m:e>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𝑆</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e>
                    </m:func>
                  </m:oMath>
                </a14:m>
                <a:r>
                  <a:rPr lang="en-US" sz="2400" dirty="0">
                    <a:latin typeface="Times New Roman" charset="0"/>
                    <a:ea typeface="Times New Roman" charset="0"/>
                    <a:cs typeface="Times New Roman" charset="0"/>
                  </a:rPr>
                  <a:t>= -1</a:t>
                </a:r>
              </a:p>
              <a:p>
                <a:pPr>
                  <a:lnSpc>
                    <a:spcPct val="110000"/>
                  </a:lnSpc>
                </a:pPr>
                <a:r>
                  <a:rPr lang="en-US" sz="2400" dirty="0" smtClean="0">
                    <a:latin typeface="Times New Roman" charset="0"/>
                    <a:ea typeface="Times New Roman" charset="0"/>
                    <a:cs typeface="Times New Roman" charset="0"/>
                  </a:rPr>
                  <a:t>The Canadian put value </a:t>
                </a:r>
                <a14:m>
                  <m:oMath xmlns:m="http://schemas.openxmlformats.org/officeDocument/2006/math">
                    <m:sSup>
                      <m:sSupPr>
                        <m:ctrlPr>
                          <a:rPr lang="en-US" sz="2400" i="1">
                            <a:latin typeface="Cambria Math" charset="0"/>
                            <a:ea typeface="Times New Roman" charset="0"/>
                            <a:cs typeface="Times New Roman" charset="0"/>
                          </a:rPr>
                        </m:ctrlPr>
                      </m:sSupPr>
                      <m:e>
                        <m:r>
                          <a:rPr lang="en-US" sz="2400" i="1">
                            <a:latin typeface="Cambria Math" charset="0"/>
                            <a:ea typeface="Times New Roman" charset="0"/>
                            <a:cs typeface="Times New Roman" charset="0"/>
                          </a:rPr>
                          <m:t>𝑃</m:t>
                        </m:r>
                      </m:e>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p>
                    <m:d>
                      <m:dPr>
                        <m:ctrlPr>
                          <a:rPr lang="en-US"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oMath>
                </a14:m>
                <a:r>
                  <a:rPr lang="en-US" sz="2400" dirty="0" smtClean="0">
                    <a:latin typeface="Times New Roman" charset="0"/>
                    <a:ea typeface="Times New Roman" charset="0"/>
                    <a:cs typeface="Times New Roman" charset="0"/>
                  </a:rPr>
                  <a:t> is also approximation for P(T-m</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smtClean="0">
                    <a:latin typeface="Times New Roman" charset="0"/>
                    <a:ea typeface="Times New Roman" charset="0"/>
                    <a:cs typeface="Times New Roman" charset="0"/>
                  </a:rPr>
                  <a:t>,S;T) which arises when time is discretized and the maturity derivative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b="0" i="1" smtClean="0">
                            <a:latin typeface="Cambria Math" charset="0"/>
                            <a:ea typeface="Times New Roman" charset="0"/>
                            <a:cs typeface="Times New Roman" charset="0"/>
                          </a:rPr>
                          <m:t>𝑇</m:t>
                        </m:r>
                      </m:sub>
                      <m:sup>
                        <m:r>
                          <a:rPr lang="en-US" sz="2400" b="0" i="1" smtClean="0">
                            <a:latin typeface="Cambria Math" charset="0"/>
                            <a:ea typeface="Times New Roman" charset="0"/>
                            <a:cs typeface="Times New Roman" charset="0"/>
                          </a:rPr>
                          <m:t> </m:t>
                        </m:r>
                      </m:sup>
                    </m:sSubSup>
                    <m:d>
                      <m:dPr>
                        <m:ctrlPr>
                          <a:rPr lang="mr-IN"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𝑡</m:t>
                        </m:r>
                        <m:r>
                          <a:rPr lang="en-US" sz="2400" b="0" i="1" smtClean="0">
                            <a:latin typeface="Cambria Math" charset="0"/>
                            <a:ea typeface="Times New Roman" charset="0"/>
                            <a:cs typeface="Times New Roman" charset="0"/>
                          </a:rPr>
                          <m:t>,</m:t>
                        </m:r>
                        <m:r>
                          <a:rPr lang="en-US" sz="2400" i="1">
                            <a:latin typeface="Cambria Math" charset="0"/>
                            <a:ea typeface="Times New Roman" charset="0"/>
                            <a:cs typeface="Times New Roman" charset="0"/>
                          </a:rPr>
                          <m:t>𝑆</m:t>
                        </m:r>
                        <m:r>
                          <a:rPr lang="en-US" sz="2400" b="0" i="1" smtClean="0">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𝑇</m:t>
                        </m:r>
                      </m:e>
                    </m:d>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oMath>
                </a14:m>
                <a:r>
                  <a:rPr lang="en-US" sz="2400" dirty="0">
                    <a:latin typeface="Times New Roman" charset="0"/>
                    <a:ea typeface="Times New Roman" charset="0"/>
                    <a:cs typeface="Times New Roman" charset="0"/>
                  </a:rPr>
                  <a:t> </a:t>
                </a:r>
                <a14:m>
                  <m:oMath xmlns:m="http://schemas.openxmlformats.org/officeDocument/2006/math">
                    <m:f>
                      <m:fPr>
                        <m:ctrlPr>
                          <a:rPr lang="mr-IN" sz="2400" i="1" dirty="0" smtClean="0">
                            <a:latin typeface="Cambria Math" charset="0"/>
                            <a:ea typeface="Times New Roman" charset="0"/>
                            <a:cs typeface="Times New Roman" charset="0"/>
                          </a:rPr>
                        </m:ctrlPr>
                      </m:fPr>
                      <m:num>
                        <m:r>
                          <a:rPr lang="mr-IN" sz="2400" i="1" dirty="0" smtClean="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𝑃</m:t>
                        </m:r>
                      </m:num>
                      <m:den>
                        <m:r>
                          <a:rPr lang="mr-IN" sz="2400" i="1" dirty="0" smtClean="0">
                            <a:latin typeface="Cambria Math" charset="0"/>
                            <a:ea typeface="Times New Roman" charset="0"/>
                            <a:cs typeface="Times New Roman" charset="0"/>
                          </a:rPr>
                          <m:t>𝜕</m:t>
                        </m:r>
                        <m:r>
                          <a:rPr lang="en-US" sz="2400" b="0" i="1" dirty="0" smtClean="0">
                            <a:latin typeface="Cambria Math" charset="0"/>
                            <a:ea typeface="Times New Roman" charset="0"/>
                            <a:cs typeface="Times New Roman" charset="0"/>
                          </a:rPr>
                          <m:t>𝑇</m:t>
                        </m:r>
                      </m:den>
                    </m:f>
                  </m:oMath>
                </a14:m>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t,S;T</a:t>
                </a:r>
                <a:r>
                  <a:rPr lang="en-US" sz="2400" dirty="0" smtClean="0">
                    <a:latin typeface="Times New Roman" charset="0"/>
                    <a:ea typeface="Times New Roman" charset="0"/>
                    <a:cs typeface="Times New Roman" charset="0"/>
                  </a:rPr>
                  <a:t>) in the </a:t>
                </a:r>
                <a:r>
                  <a:rPr lang="en-US" sz="2400" i="1" dirty="0">
                    <a:latin typeface="Times New Roman" charset="0"/>
                    <a:ea typeface="Times New Roman" charset="0"/>
                    <a:cs typeface="Times New Roman" charset="0"/>
                  </a:rPr>
                  <a:t>free boundary </a:t>
                </a:r>
                <a:r>
                  <a:rPr lang="en-US" sz="2400" i="1" dirty="0" smtClean="0">
                    <a:latin typeface="Times New Roman" charset="0"/>
                    <a:ea typeface="Times New Roman" charset="0"/>
                    <a:cs typeface="Times New Roman" charset="0"/>
                  </a:rPr>
                  <a:t>problem </a:t>
                </a:r>
                <a:r>
                  <a:rPr lang="en-US" sz="2400" dirty="0" smtClean="0">
                    <a:latin typeface="Times New Roman" charset="0"/>
                    <a:ea typeface="Times New Roman" charset="0"/>
                    <a:cs typeface="Times New Roman" charset="0"/>
                  </a:rPr>
                  <a:t>is replaced with the finite difference </a:t>
                </a:r>
                <a:endParaRPr lang="en-US" sz="2400" i="1" dirty="0" smtClean="0">
                  <a:latin typeface="Times New Roman" charset="0"/>
                  <a:ea typeface="Times New Roman" charset="0"/>
                  <a:cs typeface="Times New Roman" charset="0"/>
                </a:endParaRPr>
              </a:p>
              <a:p>
                <a:pPr marL="0" indent="0" algn="ctr">
                  <a:lnSpc>
                    <a:spcPct val="110000"/>
                  </a:lnSpc>
                  <a:buNone/>
                </a:pPr>
                <a:r>
                  <a:rPr lang="en-US" sz="2400" b="0" dirty="0" smtClean="0">
                    <a:latin typeface="Times New Roman" charset="0"/>
                    <a:ea typeface="Times New Roman" charset="0"/>
                    <a:cs typeface="Times New Roman" charset="0"/>
                  </a:rPr>
                  <a:t>   </a:t>
                </a:r>
                <a14:m>
                  <m:oMath xmlns:m="http://schemas.openxmlformats.org/officeDocument/2006/math">
                    <m:r>
                      <a:rPr lang="en-US" sz="2400" b="0" i="1" smtClean="0">
                        <a:latin typeface="Cambria Math" charset="0"/>
                        <a:ea typeface="Times New Roman" charset="0"/>
                        <a:cs typeface="Times New Roman" charset="0"/>
                      </a:rPr>
                      <m:t>  </m:t>
                    </m:r>
                    <m:r>
                      <a:rPr lang="en-US" sz="2400" i="1">
                        <a:latin typeface="Cambria Math" charset="0"/>
                        <a:ea typeface="Times New Roman" charset="0"/>
                        <a:cs typeface="Times New Roman" charset="0"/>
                      </a:rPr>
                      <m:t>𝜆</m:t>
                    </m:r>
                  </m:oMath>
                </a14:m>
                <a:r>
                  <a:rPr lang="en-US" sz="2400" dirty="0" smtClean="0">
                    <a:latin typeface="Times New Roman" charset="0"/>
                    <a:ea typeface="Times New Roman" charset="0"/>
                    <a:cs typeface="Times New Roman" charset="0"/>
                  </a:rPr>
                  <a:t>[</a:t>
                </a:r>
                <a14:m>
                  <m:oMath xmlns:m="http://schemas.openxmlformats.org/officeDocument/2006/math">
                    <m:f>
                      <m:fPr>
                        <m:ctrlPr>
                          <a:rPr lang="mr-IN" sz="2400" i="1" dirty="0">
                            <a:latin typeface="Cambria Math" charset="0"/>
                            <a:ea typeface="Times New Roman" charset="0"/>
                            <a:cs typeface="Times New Roman" charset="0"/>
                          </a:rPr>
                        </m:ctrlPr>
                      </m:fPr>
                      <m:num>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b="0" i="1" smtClean="0">
                            <a:latin typeface="Cambria Math" charset="0"/>
                            <a:ea typeface="Times New Roman" charset="0"/>
                            <a:cs typeface="Times New Roman" charset="0"/>
                          </a:rPr>
                          <m:t>−</m:t>
                        </m:r>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𝑚</m:t>
                            </m:r>
                            <m:r>
                              <a:rPr lang="en-US" sz="2400" b="0" i="1" dirty="0" smtClean="0">
                                <a:latin typeface="Cambria Math" charset="0"/>
                                <a:ea typeface="Times New Roman" charset="0"/>
                                <a:cs typeface="Times New Roman" charset="0"/>
                              </a:rPr>
                              <m:t>−1</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num>
                      <m:den>
                        <m:r>
                          <m:rPr>
                            <m:sty m:val="p"/>
                          </m:rPr>
                          <a:rPr lang="en-US" sz="2400" dirty="0">
                            <a:latin typeface="Cambria Math" charset="0"/>
                            <a:ea typeface="Times New Roman" charset="0"/>
                            <a:cs typeface="Times New Roman" charset="0"/>
                          </a:rPr>
                          <m:t>Δ</m:t>
                        </m:r>
                      </m:den>
                    </m:f>
                  </m:oMath>
                </a14:m>
                <a:r>
                  <a:rPr lang="en-US" sz="2400" dirty="0" smtClean="0">
                    <a:latin typeface="Times New Roman" charset="0"/>
                    <a:ea typeface="Times New Roman" charset="0"/>
                    <a:cs typeface="Times New Roman" charset="0"/>
                  </a:rPr>
                  <a:t>] = </a:t>
                </a:r>
                <a14:m>
                  <m:oMath xmlns:m="http://schemas.openxmlformats.org/officeDocument/2006/math">
                    <m:f>
                      <m:fPr>
                        <m:ctrlPr>
                          <a:rPr lang="mr-IN" sz="2400" i="1" dirty="0">
                            <a:latin typeface="Cambria Math" charset="0"/>
                            <a:ea typeface="Times New Roman" charset="0"/>
                            <a:cs typeface="Times New Roman" charset="0"/>
                          </a:rPr>
                        </m:ctrlPr>
                      </m:fPr>
                      <m:num>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num>
                      <m:den>
                        <m:r>
                          <m:rPr>
                            <m:sty m:val="p"/>
                          </m:rPr>
                          <a:rPr lang="en-US" sz="2400" dirty="0">
                            <a:latin typeface="Cambria Math" charset="0"/>
                            <a:ea typeface="Times New Roman" charset="0"/>
                            <a:cs typeface="Times New Roman" charset="0"/>
                          </a:rPr>
                          <m:t>Δ</m:t>
                        </m:r>
                      </m:den>
                    </m:f>
                  </m:oMath>
                </a14:m>
                <a:endParaRPr lang="en-US" sz="24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531340"/>
                <a:ext cx="10515600" cy="5825009"/>
              </a:xfrm>
              <a:blipFill rotWithShape="0">
                <a:blip r:embed="rId2"/>
                <a:stretch>
                  <a:fillRect l="-696" t="-7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36</a:t>
            </a:fld>
            <a:endParaRPr lang="en-US"/>
          </a:p>
        </p:txBody>
      </p:sp>
    </p:spTree>
    <p:extLst>
      <p:ext uri="{BB962C8B-B14F-4D97-AF65-F5344CB8AC3E}">
        <p14:creationId xmlns:p14="http://schemas.microsoft.com/office/powerpoint/2010/main" val="1839258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6194"/>
                <a:ext cx="10515600" cy="6022718"/>
              </a:xfrm>
            </p:spPr>
            <p:txBody>
              <a:bodyPr>
                <a:normAutofit/>
              </a:bodyPr>
              <a:lstStyle/>
              <a:p>
                <a:pPr>
                  <a:lnSpc>
                    <a:spcPct val="100000"/>
                  </a:lnSpc>
                </a:pPr>
                <a:r>
                  <a:rPr lang="en-US" sz="2400" dirty="0" smtClean="0">
                    <a:latin typeface="Times New Roman" charset="0"/>
                    <a:ea typeface="Times New Roman" charset="0"/>
                    <a:cs typeface="Times New Roman" charset="0"/>
                  </a:rPr>
                  <a:t>The notion of </a:t>
                </a:r>
                <a:r>
                  <a:rPr lang="en-US" sz="2400" i="1" dirty="0" smtClean="0">
                    <a:latin typeface="Times New Roman" charset="0"/>
                    <a:ea typeface="Times New Roman" charset="0"/>
                    <a:cs typeface="Times New Roman" charset="0"/>
                  </a:rPr>
                  <a:t>discretizing </a:t>
                </a:r>
                <a:r>
                  <a:rPr lang="en-US" sz="2400" dirty="0" smtClean="0">
                    <a:latin typeface="Times New Roman" charset="0"/>
                    <a:ea typeface="Times New Roman" charset="0"/>
                    <a:cs typeface="Times New Roman" charset="0"/>
                  </a:rPr>
                  <a:t>time while leaving space continues is known in numerical methods literature as the </a:t>
                </a:r>
                <a:r>
                  <a:rPr lang="en-US" sz="2400" i="1" dirty="0" smtClean="0">
                    <a:latin typeface="Times New Roman" charset="0"/>
                    <a:ea typeface="Times New Roman" charset="0"/>
                    <a:cs typeface="Times New Roman" charset="0"/>
                  </a:rPr>
                  <a:t> method of horizontal lines </a:t>
                </a:r>
                <a:r>
                  <a:rPr lang="en-US" sz="2400" dirty="0" smtClean="0">
                    <a:latin typeface="Times New Roman" charset="0"/>
                    <a:ea typeface="Times New Roman" charset="0"/>
                    <a:cs typeface="Times New Roman" charset="0"/>
                  </a:rPr>
                  <a:t>or </a:t>
                </a:r>
                <a:r>
                  <a:rPr lang="en-US" sz="2400" i="1" dirty="0" err="1" smtClean="0">
                    <a:latin typeface="Times New Roman" charset="0"/>
                    <a:ea typeface="Times New Roman" charset="0"/>
                    <a:cs typeface="Times New Roman" charset="0"/>
                  </a:rPr>
                  <a:t>Rothe's</a:t>
                </a:r>
                <a:r>
                  <a:rPr lang="en-US" sz="2400" i="1" dirty="0" smtClean="0">
                    <a:latin typeface="Times New Roman" charset="0"/>
                    <a:ea typeface="Times New Roman" charset="0"/>
                    <a:cs typeface="Times New Roman" charset="0"/>
                  </a:rPr>
                  <a:t> method. </a:t>
                </a:r>
              </a:p>
              <a:p>
                <a:pPr>
                  <a:lnSpc>
                    <a:spcPct val="100000"/>
                  </a:lnSpc>
                </a:pPr>
                <a:r>
                  <a:rPr lang="en-US" sz="2400" dirty="0" smtClean="0">
                    <a:latin typeface="Times New Roman" charset="0"/>
                    <a:ea typeface="Times New Roman" charset="0"/>
                    <a:cs typeface="Times New Roman" charset="0"/>
                  </a:rPr>
                  <a:t>As the maturity date T approaches infinity holding the number of periods n fixed, then </a:t>
                </a:r>
                <a14:m>
                  <m:oMath xmlns:m="http://schemas.openxmlformats.org/officeDocument/2006/math">
                    <m:r>
                      <a:rPr lang="en-US" sz="2400" i="1">
                        <a:latin typeface="Cambria Math" charset="0"/>
                        <a:ea typeface="Times New Roman" charset="0"/>
                        <a:cs typeface="Times New Roman" charset="0"/>
                      </a:rPr>
                      <m:t>𝜆</m:t>
                    </m:r>
                  </m:oMath>
                </a14:m>
                <a:r>
                  <a:rPr lang="en-US" sz="2400" dirty="0" smtClean="0">
                    <a:latin typeface="Times New Roman" charset="0"/>
                    <a:ea typeface="Times New Roman" charset="0"/>
                    <a:cs typeface="Times New Roman" charset="0"/>
                  </a:rPr>
                  <a:t>↓0 and thus the problem(5) describing the randomized put value approached that of the perpetual put.</a:t>
                </a:r>
              </a:p>
              <a:p>
                <a:pPr>
                  <a:lnSpc>
                    <a:spcPct val="100000"/>
                  </a:lnSpc>
                </a:pPr>
                <a:r>
                  <a:rPr lang="en-US" sz="2400" dirty="0" smtClean="0">
                    <a:latin typeface="Times New Roman" charset="0"/>
                    <a:ea typeface="Times New Roman" charset="0"/>
                    <a:cs typeface="Times New Roman" charset="0"/>
                  </a:rPr>
                  <a:t>As a result, the randomized put solution with any number of jumps remaining will converge to the correct perpetual solution.</a:t>
                </a:r>
              </a:p>
              <a:p>
                <a:pPr>
                  <a:lnSpc>
                    <a:spcPct val="100000"/>
                  </a:lnSpc>
                </a:pPr>
                <a:r>
                  <a:rPr lang="en-US" sz="2400" dirty="0" smtClean="0">
                    <a:latin typeface="Times New Roman" charset="0"/>
                    <a:ea typeface="Times New Roman" charset="0"/>
                    <a:cs typeface="Times New Roman" charset="0"/>
                  </a:rPr>
                  <a:t>As n gets arbitrarily large with T held fixed, then the finite difference  </a:t>
                </a:r>
                <a14:m>
                  <m:oMath xmlns:m="http://schemas.openxmlformats.org/officeDocument/2006/math">
                    <m:f>
                      <m:fPr>
                        <m:ctrlPr>
                          <a:rPr lang="mr-IN" sz="2400" i="1" dirty="0">
                            <a:latin typeface="Cambria Math" charset="0"/>
                            <a:ea typeface="Times New Roman" charset="0"/>
                            <a:cs typeface="Times New Roman" charset="0"/>
                          </a:rPr>
                        </m:ctrlPr>
                      </m:fPr>
                      <m:num>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𝑃</m:t>
                            </m:r>
                          </m:e>
                          <m:sup>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m:t>
                            </m:r>
                          </m:sup>
                        </m:s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num>
                      <m:den>
                        <m:r>
                          <m:rPr>
                            <m:sty m:val="p"/>
                          </m:rPr>
                          <a:rPr lang="en-US" sz="2400" dirty="0">
                            <a:latin typeface="Cambria Math" charset="0"/>
                            <a:ea typeface="Times New Roman" charset="0"/>
                            <a:cs typeface="Times New Roman" charset="0"/>
                          </a:rPr>
                          <m:t>Δ</m:t>
                        </m:r>
                      </m:den>
                    </m:f>
                  </m:oMath>
                </a14:m>
                <a:r>
                  <a:rPr lang="en-US" sz="2400" dirty="0" smtClean="0">
                    <a:latin typeface="Times New Roman" charset="0"/>
                    <a:ea typeface="Times New Roman" charset="0"/>
                    <a:cs typeface="Times New Roman" charset="0"/>
                  </a:rPr>
                  <a:t> on the right hand side of (5) converges to the maturity derivative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𝑇</m:t>
                        </m:r>
                      </m:sub>
                      <m:sup>
                        <m:r>
                          <a:rPr lang="en-US" sz="2400" i="1">
                            <a:latin typeface="Cambria Math" charset="0"/>
                            <a:ea typeface="Times New Roman" charset="0"/>
                            <a:cs typeface="Times New Roman" charset="0"/>
                          </a:rPr>
                          <m:t> </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𝑡</m:t>
                        </m:r>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𝑇</m:t>
                        </m:r>
                      </m:e>
                    </m:d>
                  </m:oMath>
                </a14:m>
                <a:r>
                  <a:rPr lang="en-US" sz="2400" dirty="0" smtClean="0">
                    <a:latin typeface="Times New Roman" charset="0"/>
                    <a:ea typeface="Times New Roman" charset="0"/>
                    <a:cs typeface="Times New Roman" charset="0"/>
                  </a:rPr>
                  <a:t> in the </a:t>
                </a:r>
                <a:r>
                  <a:rPr lang="en-US" sz="2400" i="1" dirty="0">
                    <a:latin typeface="Times New Roman" charset="0"/>
                    <a:ea typeface="Times New Roman" charset="0"/>
                    <a:cs typeface="Times New Roman" charset="0"/>
                  </a:rPr>
                  <a:t>free boundary problem </a:t>
                </a:r>
                <a:r>
                  <a:rPr lang="en-US" sz="2400" i="1" dirty="0" smtClean="0">
                    <a:latin typeface="Times New Roman" charset="0"/>
                    <a:ea typeface="Times New Roman" charset="0"/>
                    <a:cs typeface="Times New Roman" charset="0"/>
                  </a:rPr>
                  <a:t>. </a:t>
                </a:r>
              </a:p>
              <a:p>
                <a:pPr>
                  <a:lnSpc>
                    <a:spcPct val="100000"/>
                  </a:lnSpc>
                </a:pPr>
                <a:r>
                  <a:rPr lang="en-US" sz="2400" dirty="0" smtClean="0">
                    <a:latin typeface="Times New Roman" charset="0"/>
                    <a:ea typeface="Times New Roman" charset="0"/>
                    <a:cs typeface="Times New Roman" charset="0"/>
                  </a:rPr>
                  <a:t>As a result, the solution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𝑃</m:t>
                        </m:r>
                      </m:e>
                      <m:sub>
                        <m:r>
                          <a:rPr lang="en-US" sz="2400" i="1">
                            <a:latin typeface="Cambria Math" charset="0"/>
                            <a:ea typeface="Times New Roman" charset="0"/>
                            <a:cs typeface="Times New Roman" charset="0"/>
                          </a:rPr>
                          <m:t> </m:t>
                        </m:r>
                      </m:sub>
                      <m:sup>
                        <m:d>
                          <m:dPr>
                            <m:ctrlPr>
                              <a:rPr lang="en-US"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𝑛</m:t>
                            </m:r>
                          </m:e>
                        </m:d>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b="0" i="1" smtClean="0">
                        <a:latin typeface="Cambria Math" charset="0"/>
                        <a:ea typeface="Times New Roman" charset="0"/>
                        <a:cs typeface="Times New Roman" charset="0"/>
                      </a:rPr>
                      <m:t>,</m:t>
                    </m:r>
                  </m:oMath>
                </a14:m>
                <a:r>
                  <a:rPr lang="en-US" sz="2400" dirty="0">
                    <a:latin typeface="Times New Roman" charset="0"/>
                    <a:ea typeface="Times New Roman" charset="0"/>
                    <a:cs typeface="Times New Roman" charset="0"/>
                  </a:rPr>
                  <a:t>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𝑛</m:t>
                        </m:r>
                      </m:sub>
                    </m:sSub>
                    <m:r>
                      <a:rPr lang="en-US" sz="2400" b="0" i="1" smtClean="0">
                        <a:latin typeface="Cambria Math" charset="0"/>
                        <a:ea typeface="Times New Roman" charset="0"/>
                        <a:cs typeface="Times New Roman" charset="0"/>
                      </a:rPr>
                      <m:t>)</m:t>
                    </m:r>
                  </m:oMath>
                </a14:m>
                <a:r>
                  <a:rPr lang="en-US" sz="2400" dirty="0" smtClean="0">
                    <a:latin typeface="Times New Roman" charset="0"/>
                    <a:ea typeface="Times New Roman" charset="0"/>
                    <a:cs typeface="Times New Roman" charset="0"/>
                  </a:rPr>
                  <a:t>to our Canadian option problem converges to the unknown (P(</a:t>
                </a:r>
                <a:r>
                  <a:rPr lang="en-US" sz="2400" dirty="0">
                    <a:latin typeface="Times New Roman" charset="0"/>
                    <a:ea typeface="Times New Roman" charset="0"/>
                    <a:cs typeface="Times New Roman" charset="0"/>
                  </a:rPr>
                  <a:t>0</a:t>
                </a:r>
                <a:r>
                  <a:rPr lang="en-US" sz="2400" dirty="0" smtClean="0">
                    <a:latin typeface="Times New Roman" charset="0"/>
                    <a:ea typeface="Times New Roman" charset="0"/>
                    <a:cs typeface="Times New Roman" charset="0"/>
                  </a:rPr>
                  <a:t>,S;T),</a:t>
                </a:r>
                <a:r>
                  <a:rPr lang="en-US" sz="2400" dirty="0">
                    <a:latin typeface="Times New Roman" charset="0"/>
                    <a:ea typeface="Times New Roman" charset="0"/>
                    <a:cs typeface="Times New Roman" charset="0"/>
                  </a:rPr>
                  <a:t>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 </m:t>
                        </m:r>
                      </m:sub>
                    </m:sSub>
                    <m:r>
                      <a:rPr lang="en-US" sz="2400" b="0" i="1" smtClean="0">
                        <a:latin typeface="Cambria Math" charset="0"/>
                        <a:ea typeface="Times New Roman" charset="0"/>
                        <a:cs typeface="Times New Roman" charset="0"/>
                      </a:rPr>
                      <m:t>(0,</m:t>
                    </m:r>
                    <m:r>
                      <a:rPr lang="en-US" sz="2400" b="0" i="1" smtClean="0">
                        <a:latin typeface="Cambria Math" charset="0"/>
                        <a:ea typeface="Times New Roman" charset="0"/>
                        <a:cs typeface="Times New Roman" charset="0"/>
                      </a:rPr>
                      <m:t>𝑇</m:t>
                    </m:r>
                    <m:r>
                      <a:rPr lang="en-US" sz="2400" b="0" i="1" smtClean="0">
                        <a:latin typeface="Cambria Math" charset="0"/>
                        <a:ea typeface="Times New Roman" charset="0"/>
                        <a:cs typeface="Times New Roman" charset="0"/>
                      </a:rPr>
                      <m:t>)) </m:t>
                    </m:r>
                    <m:r>
                      <m:rPr>
                        <m:sty m:val="p"/>
                      </m:rPr>
                      <a:rPr lang="en-US" sz="2400" b="0" i="0" smtClean="0">
                        <a:latin typeface="Cambria Math" charset="0"/>
                        <a:ea typeface="Times New Roman" charset="0"/>
                        <a:cs typeface="Times New Roman" charset="0"/>
                      </a:rPr>
                      <m:t>of</m:t>
                    </m:r>
                    <m:r>
                      <a:rPr lang="en-US" sz="2400" b="0" i="0" smtClean="0">
                        <a:latin typeface="Cambria Math" charset="0"/>
                        <a:ea typeface="Times New Roman" charset="0"/>
                        <a:cs typeface="Times New Roman" charset="0"/>
                      </a:rPr>
                      <m:t> </m:t>
                    </m:r>
                    <m:r>
                      <m:rPr>
                        <m:sty m:val="p"/>
                      </m:rPr>
                      <a:rPr lang="en-US" sz="2400" b="0" i="0" smtClean="0">
                        <a:latin typeface="Cambria Math" charset="0"/>
                        <a:ea typeface="Times New Roman" charset="0"/>
                        <a:cs typeface="Times New Roman" charset="0"/>
                      </a:rPr>
                      <m:t>the</m:t>
                    </m:r>
                    <m:r>
                      <a:rPr lang="en-US" sz="2400" b="0" i="0" smtClean="0">
                        <a:latin typeface="Cambria Math" charset="0"/>
                        <a:ea typeface="Times New Roman" charset="0"/>
                        <a:cs typeface="Times New Roman" charset="0"/>
                      </a:rPr>
                      <m:t> </m:t>
                    </m:r>
                    <m:r>
                      <m:rPr>
                        <m:sty m:val="p"/>
                      </m:rPr>
                      <a:rPr lang="en-US" sz="2400" b="0" i="0" smtClean="0">
                        <a:latin typeface="Cambria Math" charset="0"/>
                        <a:ea typeface="Times New Roman" charset="0"/>
                        <a:cs typeface="Times New Roman" charset="0"/>
                      </a:rPr>
                      <m:t>American</m:t>
                    </m:r>
                    <m:r>
                      <a:rPr lang="en-US" sz="2400" b="0" i="0" smtClean="0">
                        <a:latin typeface="Cambria Math" charset="0"/>
                        <a:ea typeface="Times New Roman" charset="0"/>
                        <a:cs typeface="Times New Roman" charset="0"/>
                      </a:rPr>
                      <m:t> </m:t>
                    </m:r>
                    <m:r>
                      <m:rPr>
                        <m:sty m:val="p"/>
                      </m:rPr>
                      <a:rPr lang="en-US" sz="2400" b="0" i="0" smtClean="0">
                        <a:latin typeface="Cambria Math" charset="0"/>
                        <a:ea typeface="Times New Roman" charset="0"/>
                        <a:cs typeface="Times New Roman" charset="0"/>
                      </a:rPr>
                      <m:t>option</m:t>
                    </m:r>
                    <m:r>
                      <a:rPr lang="en-US" sz="2400" b="0" i="0" smtClean="0">
                        <a:latin typeface="Cambria Math" charset="0"/>
                        <a:ea typeface="Times New Roman" charset="0"/>
                        <a:cs typeface="Times New Roman" charset="0"/>
                      </a:rPr>
                      <m:t>.</m:t>
                    </m:r>
                  </m:oMath>
                </a14:m>
                <a:endParaRPr lang="en-US" sz="2400"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6194"/>
                <a:ext cx="10515600" cy="6022718"/>
              </a:xfrm>
              <a:blipFill rotWithShape="0">
                <a:blip r:embed="rId2"/>
                <a:stretch>
                  <a:fillRect l="-812" t="-810" r="-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37</a:t>
            </a:fld>
            <a:endParaRPr lang="en-US"/>
          </a:p>
        </p:txBody>
      </p:sp>
    </p:spTree>
    <p:extLst>
      <p:ext uri="{BB962C8B-B14F-4D97-AF65-F5344CB8AC3E}">
        <p14:creationId xmlns:p14="http://schemas.microsoft.com/office/powerpoint/2010/main" val="321392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15778" y="493669"/>
                <a:ext cx="10515600" cy="6227806"/>
              </a:xfrm>
            </p:spPr>
            <p:txBody>
              <a:bodyPr>
                <a:normAutofit fontScale="77500" lnSpcReduction="20000"/>
              </a:bodyPr>
              <a:lstStyle/>
              <a:p>
                <a:pPr>
                  <a:lnSpc>
                    <a:spcPct val="120000"/>
                  </a:lnSpc>
                </a:pPr>
                <a:r>
                  <a:rPr lang="en-US" sz="2600" dirty="0" smtClean="0">
                    <a:latin typeface="Times New Roman" charset="0"/>
                    <a:ea typeface="Times New Roman" charset="0"/>
                    <a:cs typeface="Times New Roman" charset="0"/>
                  </a:rPr>
                  <a:t>The formula for random maturity option value depends whether the option was in or out-of-the-money. The Canadian put value, </a:t>
                </a:r>
                <a14:m>
                  <m:oMath xmlns:m="http://schemas.openxmlformats.org/officeDocument/2006/math">
                    <m:sSubSup>
                      <m:sSubSupPr>
                        <m:ctrlPr>
                          <a:rPr lang="en-US" sz="2600" i="1">
                            <a:latin typeface="Cambria Math" charset="0"/>
                            <a:ea typeface="Times New Roman" charset="0"/>
                            <a:cs typeface="Times New Roman" charset="0"/>
                          </a:rPr>
                        </m:ctrlPr>
                      </m:sSubSupPr>
                      <m:e>
                        <m:r>
                          <a:rPr lang="en-US" sz="2600" i="1">
                            <a:latin typeface="Cambria Math" charset="0"/>
                            <a:ea typeface="Times New Roman" charset="0"/>
                            <a:cs typeface="Times New Roman" charset="0"/>
                          </a:rPr>
                          <m:t>𝑃</m:t>
                        </m:r>
                      </m:e>
                      <m:sub>
                        <m:r>
                          <a:rPr lang="en-US" sz="2600" i="1">
                            <a:latin typeface="Cambria Math" charset="0"/>
                            <a:ea typeface="Times New Roman" charset="0"/>
                            <a:cs typeface="Times New Roman" charset="0"/>
                          </a:rPr>
                          <m:t> </m:t>
                        </m:r>
                      </m:sub>
                      <m:sup>
                        <m:d>
                          <m:dPr>
                            <m:ctrlPr>
                              <a:rPr lang="en-US"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𝑛</m:t>
                            </m:r>
                          </m:e>
                        </m:d>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b="0" i="1" smtClean="0">
                        <a:latin typeface="Cambria Math" charset="0"/>
                        <a:ea typeface="Times New Roman" charset="0"/>
                        <a:cs typeface="Times New Roman" charset="0"/>
                      </a:rPr>
                      <m:t>,</m:t>
                    </m:r>
                  </m:oMath>
                </a14:m>
                <a:r>
                  <a:rPr lang="en-US" sz="2600" dirty="0" smtClean="0">
                    <a:latin typeface="Times New Roman" charset="0"/>
                    <a:ea typeface="Times New Roman" charset="0"/>
                    <a:cs typeface="Times New Roman" charset="0"/>
                  </a:rPr>
                  <a:t> depends on which interval (</a:t>
                </a:r>
                <a14:m>
                  <m:oMath xmlns:m="http://schemas.openxmlformats.org/officeDocument/2006/math">
                    <m:r>
                      <m:rPr>
                        <m:nor/>
                      </m:rPr>
                      <a:rPr lang="en-US" sz="2600" dirty="0">
                        <a:latin typeface="Times New Roman" charset="0"/>
                        <a:ea typeface="Times New Roman" charset="0"/>
                        <a:cs typeface="Times New Roman" charset="0"/>
                      </a:rPr>
                      <m:t> </m:t>
                    </m:r>
                    <m:sSub>
                      <m:sSubPr>
                        <m:ctrlPr>
                          <a:rPr lang="en-US" sz="2600" i="1">
                            <a:latin typeface="Cambria Math" charset="0"/>
                            <a:ea typeface="Times New Roman" charset="0"/>
                            <a:cs typeface="Times New Roman" charset="0"/>
                          </a:rPr>
                        </m:ctrlPr>
                      </m:sSubPr>
                      <m:e>
                        <m:bar>
                          <m:barPr>
                            <m:ctrlPr>
                              <a:rPr lang="en-US" sz="2600" i="1" smtClean="0">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b="0" i="1" smtClean="0">
                            <a:latin typeface="Cambria Math" charset="0"/>
                            <a:ea typeface="Times New Roman" charset="0"/>
                            <a:cs typeface="Times New Roman" charset="0"/>
                          </a:rPr>
                          <m:t>𝑖</m:t>
                        </m:r>
                      </m:sub>
                    </m:sSub>
                    <m:r>
                      <a:rPr lang="en-US" sz="2600" i="1">
                        <a:latin typeface="Cambria Math" charset="0"/>
                        <a:ea typeface="Times New Roman" charset="0"/>
                        <a:cs typeface="Times New Roman" charset="0"/>
                      </a:rPr>
                      <m:t>,</m:t>
                    </m:r>
                  </m:oMath>
                </a14:m>
                <a:r>
                  <a:rPr lang="en-US" sz="2600" dirty="0">
                    <a:latin typeface="Times New Roman" charset="0"/>
                    <a:ea typeface="Times New Roman" charset="0"/>
                    <a:cs typeface="Times New Roman" charset="0"/>
                  </a:rPr>
                  <a:t> </a:t>
                </a:r>
                <a14:m>
                  <m:oMath xmlns:m="http://schemas.openxmlformats.org/officeDocument/2006/math">
                    <m:sSub>
                      <m:sSubPr>
                        <m:ctrlPr>
                          <a:rPr lang="en-US" sz="2600" i="1">
                            <a:latin typeface="Cambria Math" charset="0"/>
                            <a:ea typeface="Times New Roman" charset="0"/>
                            <a:cs typeface="Times New Roman" charset="0"/>
                          </a:rPr>
                        </m:ctrlPr>
                      </m:sSubPr>
                      <m:e>
                        <m:bar>
                          <m:barPr>
                            <m:ctrlPr>
                              <a:rPr lang="en-US" sz="2600" i="1">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b="0" i="1" smtClean="0">
                            <a:latin typeface="Cambria Math" charset="0"/>
                            <a:ea typeface="Times New Roman" charset="0"/>
                            <a:cs typeface="Times New Roman" charset="0"/>
                          </a:rPr>
                          <m:t>𝑖</m:t>
                        </m:r>
                        <m:r>
                          <a:rPr lang="en-US" sz="2600" b="0" i="1" smtClean="0">
                            <a:latin typeface="Cambria Math" charset="0"/>
                            <a:ea typeface="Times New Roman" charset="0"/>
                            <a:cs typeface="Times New Roman" charset="0"/>
                          </a:rPr>
                          <m:t>+1</m:t>
                        </m:r>
                      </m:sub>
                    </m:sSub>
                  </m:oMath>
                </a14:m>
                <a:r>
                  <a:rPr lang="en-US" sz="2600" dirty="0" smtClean="0">
                    <a:latin typeface="Times New Roman" charset="0"/>
                    <a:ea typeface="Times New Roman" charset="0"/>
                    <a:cs typeface="Times New Roman" charset="0"/>
                  </a:rPr>
                  <a:t>) contains the current spot price S:</a:t>
                </a:r>
              </a:p>
              <a:p>
                <a:pPr marL="0" indent="0">
                  <a:lnSpc>
                    <a:spcPct val="120000"/>
                  </a:lnSpc>
                  <a:buNone/>
                </a:pPr>
                <a:endParaRPr lang="en-US" sz="2600" i="1" dirty="0" smtClean="0">
                  <a:latin typeface="Times New Roman" charset="0"/>
                  <a:ea typeface="Times New Roman" charset="0"/>
                  <a:cs typeface="Times New Roman" charset="0"/>
                </a:endParaRPr>
              </a:p>
              <a:p>
                <a:pPr marL="0" indent="0">
                  <a:lnSpc>
                    <a:spcPct val="120000"/>
                  </a:lnSpc>
                  <a:buNone/>
                </a:pPr>
                <a:r>
                  <a:rPr lang="en-US" sz="2600" dirty="0" smtClean="0">
                    <a:latin typeface="Times New Roman" charset="0"/>
                    <a:ea typeface="Times New Roman" charset="0"/>
                    <a:cs typeface="Times New Roman" charset="0"/>
                  </a:rPr>
                  <a:t>       </a:t>
                </a:r>
                <a14:m>
                  <m:oMath xmlns:m="http://schemas.openxmlformats.org/officeDocument/2006/math">
                    <m:sSup>
                      <m:sSupPr>
                        <m:ctrlPr>
                          <a:rPr lang="en-US" sz="2600" i="1" dirty="0">
                            <a:latin typeface="Cambria Math" charset="0"/>
                            <a:ea typeface="Times New Roman" charset="0"/>
                            <a:cs typeface="Times New Roman" charset="0"/>
                          </a:rPr>
                        </m:ctrlPr>
                      </m:sSupPr>
                      <m:e>
                        <m:r>
                          <a:rPr lang="en-US" sz="2600" i="1" dirty="0">
                            <a:latin typeface="Cambria Math" charset="0"/>
                            <a:ea typeface="Times New Roman" charset="0"/>
                            <a:cs typeface="Times New Roman" charset="0"/>
                          </a:rPr>
                          <m:t>𝑃</m:t>
                        </m:r>
                      </m:e>
                      <m:sup>
                        <m:r>
                          <a:rPr lang="en-US" sz="2600" i="1" dirty="0">
                            <a:latin typeface="Cambria Math" charset="0"/>
                            <a:ea typeface="Times New Roman" charset="0"/>
                            <a:cs typeface="Times New Roman" charset="0"/>
                          </a:rPr>
                          <m:t>(</m:t>
                        </m:r>
                        <m:r>
                          <a:rPr lang="en-US" sz="2600" b="0" i="1" dirty="0" smtClean="0">
                            <a:latin typeface="Cambria Math" charset="0"/>
                            <a:ea typeface="Times New Roman" charset="0"/>
                            <a:cs typeface="Times New Roman" charset="0"/>
                          </a:rPr>
                          <m:t>𝑛</m:t>
                        </m:r>
                        <m:r>
                          <a:rPr lang="en-US" sz="2600" i="1" dirty="0">
                            <a:latin typeface="Cambria Math" charset="0"/>
                            <a:ea typeface="Times New Roman" charset="0"/>
                            <a:cs typeface="Times New Roman" charset="0"/>
                          </a:rPr>
                          <m:t>)</m:t>
                        </m:r>
                      </m:sup>
                    </m:s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oMath>
                </a14:m>
                <a:r>
                  <a:rPr lang="en-US" sz="2600" dirty="0">
                    <a:latin typeface="Times New Roman" charset="0"/>
                    <a:ea typeface="Times New Roman" charset="0"/>
                    <a:cs typeface="Times New Roman" charset="0"/>
                  </a:rPr>
                  <a:t> = </a:t>
                </a:r>
                <a14:m>
                  <m:oMath xmlns:m="http://schemas.openxmlformats.org/officeDocument/2006/math">
                    <m:d>
                      <m:dPr>
                        <m:begChr m:val="{"/>
                        <m:endChr m:val=""/>
                        <m:ctrlPr>
                          <a:rPr lang="mr-IN" sz="2600" i="1">
                            <a:latin typeface="Cambria Math" charset="0"/>
                            <a:ea typeface="Times New Roman" charset="0"/>
                            <a:cs typeface="Times New Roman" charset="0"/>
                          </a:rPr>
                        </m:ctrlPr>
                      </m:dPr>
                      <m:e>
                        <m:eqArr>
                          <m:eqArrPr>
                            <m:ctrlPr>
                              <a:rPr lang="mr-IN" sz="2600" i="1">
                                <a:latin typeface="Cambria Math" charset="0"/>
                                <a:ea typeface="Times New Roman" charset="0"/>
                                <a:cs typeface="Times New Roman" charset="0"/>
                              </a:rPr>
                            </m:ctrlPr>
                          </m:eqArrPr>
                          <m:e>
                            <m:sSubSup>
                              <m:sSubSupPr>
                                <m:ctrlPr>
                                  <a:rPr lang="en-US" sz="2600" i="1">
                                    <a:latin typeface="Cambria Math" charset="0"/>
                                    <a:ea typeface="Times New Roman" charset="0"/>
                                    <a:cs typeface="Times New Roman" charset="0"/>
                                  </a:rPr>
                                </m:ctrlPr>
                              </m:sSubSupPr>
                              <m:e>
                                <m:r>
                                  <a:rPr lang="en-US" sz="2600" i="1">
                                    <a:latin typeface="Cambria Math" charset="0"/>
                                    <a:ea typeface="Times New Roman" charset="0"/>
                                    <a:cs typeface="Times New Roman" charset="0"/>
                                  </a:rPr>
                                  <m:t>𝑃</m:t>
                                </m:r>
                              </m:e>
                              <m:sub>
                                <m:r>
                                  <a:rPr lang="en-US" sz="2600" b="0" i="1" smtClean="0">
                                    <a:latin typeface="Cambria Math" charset="0"/>
                                    <a:ea typeface="Times New Roman" charset="0"/>
                                    <a:cs typeface="Times New Roman" charset="0"/>
                                  </a:rPr>
                                  <m:t>0</m:t>
                                </m:r>
                              </m:sub>
                              <m:sup>
                                <m:r>
                                  <a:rPr lang="en-US" sz="2600" i="1">
                                    <a:latin typeface="Cambria Math" charset="0"/>
                                    <a:ea typeface="Times New Roman" charset="0"/>
                                    <a:cs typeface="Times New Roman" charset="0"/>
                                  </a:rPr>
                                  <m:t>(</m:t>
                                </m:r>
                                <m:r>
                                  <a:rPr lang="en-US" sz="2600" b="0" i="1" smtClean="0">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b="0" i="1" smtClean="0">
                                <a:latin typeface="Cambria Math" charset="0"/>
                                <a:ea typeface="Times New Roman" charset="0"/>
                                <a:cs typeface="Times New Roman" charset="0"/>
                              </a:rPr>
                              <m:t>+</m:t>
                            </m:r>
                            <m:sSubSup>
                              <m:sSubSupPr>
                                <m:ctrlPr>
                                  <a:rPr lang="en-US" sz="2600" i="1">
                                    <a:latin typeface="Cambria Math" charset="0"/>
                                    <a:ea typeface="Times New Roman" charset="0"/>
                                    <a:cs typeface="Times New Roman" charset="0"/>
                                  </a:rPr>
                                </m:ctrlPr>
                              </m:sSubSupPr>
                              <m:e>
                                <m:r>
                                  <a:rPr lang="en-US" sz="2600" b="0" i="1" smtClean="0">
                                    <a:latin typeface="Cambria Math" charset="0"/>
                                    <a:ea typeface="Times New Roman" charset="0"/>
                                    <a:cs typeface="Times New Roman" charset="0"/>
                                  </a:rPr>
                                  <m:t>𝑏</m:t>
                                </m:r>
                              </m:e>
                              <m:sub>
                                <m:r>
                                  <a:rPr lang="en-US" sz="2600" b="0" i="1" smtClean="0">
                                    <a:latin typeface="Cambria Math" charset="0"/>
                                    <a:ea typeface="Times New Roman" charset="0"/>
                                    <a:cs typeface="Times New Roman" charset="0"/>
                                  </a:rPr>
                                  <m:t>1</m:t>
                                </m:r>
                              </m:sub>
                              <m:sup>
                                <m:d>
                                  <m:dPr>
                                    <m:ctrlPr>
                                      <a:rPr lang="en-US" sz="2600" i="1">
                                        <a:latin typeface="Cambria Math" charset="0"/>
                                        <a:ea typeface="Times New Roman" charset="0"/>
                                        <a:cs typeface="Times New Roman" charset="0"/>
                                      </a:rPr>
                                    </m:ctrlPr>
                                  </m:dPr>
                                  <m:e>
                                    <m:r>
                                      <a:rPr lang="en-US" sz="2600" b="0" i="1" smtClean="0">
                                        <a:latin typeface="Cambria Math" charset="0"/>
                                        <a:ea typeface="Times New Roman" charset="0"/>
                                        <a:cs typeface="Times New Roman" charset="0"/>
                                      </a:rPr>
                                      <m:t>𝑛</m:t>
                                    </m:r>
                                  </m:e>
                                </m:d>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b="0" i="1" smtClean="0">
                                <a:latin typeface="Cambria Math" charset="0"/>
                                <a:ea typeface="Times New Roman" charset="0"/>
                                <a:cs typeface="Times New Roman" charset="0"/>
                              </a:rPr>
                              <m:t>                               </m:t>
                            </m:r>
                            <m:r>
                              <a:rPr lang="en-US" sz="2600" i="1">
                                <a:latin typeface="Cambria Math" charset="0"/>
                                <a:ea typeface="Times New Roman" charset="0"/>
                                <a:cs typeface="Times New Roman" charset="0"/>
                              </a:rPr>
                              <m:t>𝑖𝑓</m:t>
                            </m:r>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𝑆</m:t>
                            </m:r>
                            <m:r>
                              <a:rPr lang="en-US" sz="2600" i="1">
                                <a:latin typeface="Cambria Math" charset="0"/>
                                <a:ea typeface="Times New Roman" charset="0"/>
                                <a:cs typeface="Times New Roman" charset="0"/>
                              </a:rPr>
                              <m:t>&gt;</m:t>
                            </m:r>
                            <m:sSub>
                              <m:sSubPr>
                                <m:ctrlPr>
                                  <a:rPr lang="en-US" sz="2600" i="1">
                                    <a:latin typeface="Cambria Math" charset="0"/>
                                    <a:ea typeface="Times New Roman" charset="0"/>
                                    <a:cs typeface="Times New Roman" charset="0"/>
                                  </a:rPr>
                                </m:ctrlPr>
                              </m:sSubPr>
                              <m:e>
                                <m:bar>
                                  <m:barPr>
                                    <m:ctrlPr>
                                      <a:rPr lang="en-US" sz="2600" i="1">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i="1">
                                    <a:latin typeface="Cambria Math" charset="0"/>
                                    <a:ea typeface="Times New Roman" charset="0"/>
                                    <a:cs typeface="Times New Roman" charset="0"/>
                                  </a:rPr>
                                  <m:t>0</m:t>
                                </m:r>
                              </m:sub>
                            </m:sSub>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𝐾</m:t>
                            </m:r>
                          </m:e>
                          <m:e>
                            <m:sSubSup>
                              <m:sSubSupPr>
                                <m:ctrlPr>
                                  <a:rPr lang="en-US" sz="2600" i="1">
                                    <a:latin typeface="Cambria Math" charset="0"/>
                                    <a:ea typeface="Times New Roman" charset="0"/>
                                    <a:cs typeface="Times New Roman" charset="0"/>
                                  </a:rPr>
                                </m:ctrlPr>
                              </m:sSubSupPr>
                              <m:e>
                                <m:r>
                                  <a:rPr lang="en-US" sz="2600" i="1" smtClean="0">
                                    <a:latin typeface="Cambria Math" charset="0"/>
                                    <a:ea typeface="Times New Roman" charset="0"/>
                                    <a:cs typeface="Times New Roman" charset="0"/>
                                  </a:rPr>
                                  <m:t>𝜈</m:t>
                                </m:r>
                              </m:e>
                              <m:sub>
                                <m:r>
                                  <a:rPr lang="en-US" sz="2600" b="0" i="1" smtClean="0">
                                    <a:latin typeface="Cambria Math" charset="0"/>
                                    <a:ea typeface="Times New Roman" charset="0"/>
                                    <a:cs typeface="Times New Roman" charset="0"/>
                                  </a:rPr>
                                  <m:t>𝑖</m:t>
                                </m:r>
                              </m:sub>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i="1">
                                <a:latin typeface="Cambria Math" charset="0"/>
                                <a:ea typeface="Times New Roman" charset="0"/>
                                <a:cs typeface="Times New Roman" charset="0"/>
                              </a:rPr>
                              <m:t>+</m:t>
                            </m:r>
                            <m:sSubSup>
                              <m:sSubSupPr>
                                <m:ctrlPr>
                                  <a:rPr lang="en-US" sz="2600" i="1">
                                    <a:latin typeface="Cambria Math" charset="0"/>
                                    <a:ea typeface="Times New Roman" charset="0"/>
                                    <a:cs typeface="Times New Roman" charset="0"/>
                                  </a:rPr>
                                </m:ctrlPr>
                              </m:sSubSupPr>
                              <m:e>
                                <m:r>
                                  <a:rPr lang="en-US" sz="2600" b="0" i="1" smtClean="0">
                                    <a:latin typeface="Cambria Math" charset="0"/>
                                    <a:ea typeface="Times New Roman" charset="0"/>
                                    <a:cs typeface="Times New Roman" charset="0"/>
                                  </a:rPr>
                                  <m:t>𝑏</m:t>
                                </m:r>
                              </m:e>
                              <m:sub>
                                <m:r>
                                  <a:rPr lang="en-US" sz="2600" i="1">
                                    <a:latin typeface="Cambria Math" charset="0"/>
                                    <a:ea typeface="Times New Roman" charset="0"/>
                                    <a:cs typeface="Times New Roman" charset="0"/>
                                  </a:rPr>
                                  <m:t>𝑖</m:t>
                                </m:r>
                              </m:sub>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i="1">
                                <a:latin typeface="Cambria Math" charset="0"/>
                                <a:ea typeface="Times New Roman" charset="0"/>
                                <a:cs typeface="Times New Roman" charset="0"/>
                              </a:rPr>
                              <m:t>+</m:t>
                            </m:r>
                            <m:sSubSup>
                              <m:sSubSupPr>
                                <m:ctrlPr>
                                  <a:rPr lang="en-US" sz="2600" i="1">
                                    <a:latin typeface="Cambria Math" charset="0"/>
                                    <a:ea typeface="Times New Roman" charset="0"/>
                                    <a:cs typeface="Times New Roman" charset="0"/>
                                  </a:rPr>
                                </m:ctrlPr>
                              </m:sSubSupPr>
                              <m:e>
                                <m:r>
                                  <a:rPr lang="en-US" sz="2600" b="0" i="1" smtClean="0">
                                    <a:latin typeface="Cambria Math" charset="0"/>
                                    <a:ea typeface="Times New Roman" charset="0"/>
                                    <a:cs typeface="Times New Roman" charset="0"/>
                                  </a:rPr>
                                  <m:t>𝐴</m:t>
                                </m:r>
                              </m:e>
                              <m:sub>
                                <m:r>
                                  <a:rPr lang="en-US" sz="2600" i="1">
                                    <a:latin typeface="Cambria Math" charset="0"/>
                                    <a:ea typeface="Times New Roman" charset="0"/>
                                    <a:cs typeface="Times New Roman" charset="0"/>
                                  </a:rPr>
                                  <m:t>𝑖</m:t>
                                </m:r>
                              </m:sub>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r>
                                  <a:rPr lang="en-US" sz="2600" b="0" i="1" smtClean="0">
                                    <a:latin typeface="Cambria Math" charset="0"/>
                                    <a:ea typeface="Times New Roman" charset="0"/>
                                    <a:cs typeface="Times New Roman" charset="0"/>
                                  </a:rPr>
                                  <m:t>;1</m:t>
                                </m:r>
                              </m:e>
                            </m:d>
                            <m:r>
                              <a:rPr lang="en-US" sz="2600" b="0" i="1" smtClean="0">
                                <a:latin typeface="Cambria Math" charset="0"/>
                                <a:ea typeface="Times New Roman" charset="0"/>
                                <a:cs typeface="Times New Roman" charset="0"/>
                              </a:rPr>
                              <m:t>      </m:t>
                            </m:r>
                            <m:r>
                              <a:rPr lang="en-US" sz="2600" i="1">
                                <a:latin typeface="Cambria Math" charset="0"/>
                                <a:ea typeface="Times New Roman" charset="0"/>
                                <a:cs typeface="Times New Roman" charset="0"/>
                              </a:rPr>
                              <m:t>𝑖𝑓</m:t>
                            </m:r>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𝑆</m:t>
                            </m:r>
                            <m:r>
                              <a:rPr lang="en-US" sz="2600" i="1">
                                <a:latin typeface="Cambria Math" charset="0"/>
                                <a:ea typeface="Times New Roman" charset="0"/>
                                <a:cs typeface="Times New Roman" charset="0"/>
                              </a:rPr>
                              <m:t>∈(</m:t>
                            </m:r>
                            <m:sSub>
                              <m:sSubPr>
                                <m:ctrlPr>
                                  <a:rPr lang="en-US" sz="2600" i="1">
                                    <a:latin typeface="Cambria Math" charset="0"/>
                                    <a:ea typeface="Times New Roman" charset="0"/>
                                    <a:cs typeface="Times New Roman" charset="0"/>
                                  </a:rPr>
                                </m:ctrlPr>
                              </m:sSubPr>
                              <m:e>
                                <m:sSub>
                                  <m:sSubPr>
                                    <m:ctrlPr>
                                      <a:rPr lang="en-US" sz="2600" i="1">
                                        <a:latin typeface="Cambria Math" charset="0"/>
                                        <a:ea typeface="Times New Roman" charset="0"/>
                                        <a:cs typeface="Times New Roman" charset="0"/>
                                      </a:rPr>
                                    </m:ctrlPr>
                                  </m:sSubPr>
                                  <m:e>
                                    <m:bar>
                                      <m:barPr>
                                        <m:ctrlPr>
                                          <a:rPr lang="en-US" sz="2600" i="1">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i="1">
                                        <a:latin typeface="Cambria Math" charset="0"/>
                                        <a:ea typeface="Times New Roman" charset="0"/>
                                        <a:cs typeface="Times New Roman" charset="0"/>
                                      </a:rPr>
                                      <m:t>𝑖</m:t>
                                    </m:r>
                                  </m:sub>
                                </m:sSub>
                                <m:r>
                                  <a:rPr lang="en-US" sz="2600" i="1">
                                    <a:latin typeface="Cambria Math" charset="0"/>
                                    <a:ea typeface="Times New Roman" charset="0"/>
                                    <a:cs typeface="Times New Roman" charset="0"/>
                                  </a:rPr>
                                  <m:t>,</m:t>
                                </m:r>
                                <m:bar>
                                  <m:barPr>
                                    <m:ctrlPr>
                                      <a:rPr lang="en-US" sz="2600" i="1">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i="1">
                                    <a:latin typeface="Cambria Math" charset="0"/>
                                    <a:ea typeface="Times New Roman" charset="0"/>
                                    <a:cs typeface="Times New Roman" charset="0"/>
                                  </a:rPr>
                                  <m:t>𝑖</m:t>
                                </m:r>
                                <m:r>
                                  <a:rPr lang="en-US" sz="2600" i="1">
                                    <a:latin typeface="Cambria Math" charset="0"/>
                                    <a:ea typeface="Times New Roman" charset="0"/>
                                    <a:cs typeface="Times New Roman" charset="0"/>
                                  </a:rPr>
                                  <m:t>−1</m:t>
                                </m:r>
                              </m:sub>
                            </m:sSub>
                            <m:r>
                              <a:rPr lang="en-US" sz="2600" i="1">
                                <a:latin typeface="Cambria Math" charset="0"/>
                                <a:ea typeface="Times New Roman" charset="0"/>
                                <a:cs typeface="Times New Roman" charset="0"/>
                              </a:rPr>
                              <m:t>]</m:t>
                            </m:r>
                          </m:e>
                          <m:e>
                            <m:r>
                              <a:rPr lang="en-US" sz="2600" i="1">
                                <a:latin typeface="Cambria Math" charset="0"/>
                                <a:ea typeface="Times New Roman" charset="0"/>
                                <a:cs typeface="Times New Roman" charset="0"/>
                              </a:rPr>
                              <m:t>𝐾</m:t>
                            </m:r>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𝑆</m:t>
                            </m:r>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𝑖𝑓</m:t>
                            </m:r>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𝑆</m:t>
                            </m:r>
                            <m:r>
                              <a:rPr lang="en-US" sz="2600" i="1">
                                <a:latin typeface="Cambria Math" charset="0"/>
                                <a:ea typeface="Times New Roman" charset="0"/>
                                <a:cs typeface="Times New Roman" charset="0"/>
                              </a:rPr>
                              <m:t>≤</m:t>
                            </m:r>
                            <m:sSub>
                              <m:sSubPr>
                                <m:ctrlPr>
                                  <a:rPr lang="en-US" sz="2600" i="1">
                                    <a:latin typeface="Cambria Math" charset="0"/>
                                    <a:ea typeface="Times New Roman" charset="0"/>
                                    <a:cs typeface="Times New Roman" charset="0"/>
                                  </a:rPr>
                                </m:ctrlPr>
                              </m:sSubPr>
                              <m:e>
                                <m:bar>
                                  <m:barPr>
                                    <m:ctrlPr>
                                      <a:rPr lang="en-US" sz="2600" i="1">
                                        <a:latin typeface="Cambria Math" charset="0"/>
                                        <a:ea typeface="Times New Roman" charset="0"/>
                                        <a:cs typeface="Times New Roman" charset="0"/>
                                      </a:rPr>
                                    </m:ctrlPr>
                                  </m:barPr>
                                  <m:e>
                                    <m:r>
                                      <a:rPr lang="en-US" sz="2600" i="1">
                                        <a:latin typeface="Cambria Math" charset="0"/>
                                        <a:ea typeface="Times New Roman" charset="0"/>
                                        <a:cs typeface="Times New Roman" charset="0"/>
                                      </a:rPr>
                                      <m:t>𝑆</m:t>
                                    </m:r>
                                  </m:e>
                                </m:bar>
                              </m:e>
                              <m:sub>
                                <m:r>
                                  <a:rPr lang="en-US" sz="2600" b="0" i="1" smtClean="0">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b>
                            </m:sSub>
                          </m:e>
                        </m:eqArr>
                      </m:e>
                    </m:d>
                  </m:oMath>
                </a14:m>
                <a:r>
                  <a:rPr lang="en-US" sz="2600" dirty="0">
                    <a:latin typeface="Times New Roman" charset="0"/>
                    <a:ea typeface="Times New Roman" charset="0"/>
                    <a:cs typeface="Times New Roman" charset="0"/>
                  </a:rPr>
                  <a:t>    </a:t>
                </a:r>
                <a14:m>
                  <m:oMath xmlns:m="http://schemas.openxmlformats.org/officeDocument/2006/math">
                    <m:r>
                      <a:rPr lang="en-US" sz="2600" i="1">
                        <a:latin typeface="Cambria Math" charset="0"/>
                        <a:ea typeface="Times New Roman" charset="0"/>
                        <a:cs typeface="Times New Roman" charset="0"/>
                      </a:rPr>
                      <m:t>𝑖</m:t>
                    </m:r>
                    <m:r>
                      <a:rPr lang="en-US" sz="2600" i="1">
                        <a:latin typeface="Cambria Math" charset="0"/>
                        <a:ea typeface="Times New Roman" charset="0"/>
                        <a:cs typeface="Times New Roman" charset="0"/>
                      </a:rPr>
                      <m:t> </m:t>
                    </m:r>
                  </m:oMath>
                </a14:m>
                <a:r>
                  <a:rPr lang="en-US" sz="2600" dirty="0">
                    <a:latin typeface="Times New Roman" charset="0"/>
                    <a:ea typeface="Times New Roman" charset="0"/>
                    <a:cs typeface="Times New Roman" charset="0"/>
                  </a:rPr>
                  <a:t>=1,</a:t>
                </a:r>
                <a:r>
                  <a:rPr lang="mr-IN" sz="2600" dirty="0">
                    <a:latin typeface="Times New Roman" charset="0"/>
                    <a:ea typeface="Times New Roman" charset="0"/>
                    <a:cs typeface="Times New Roman" charset="0"/>
                  </a:rPr>
                  <a:t>…</a:t>
                </a:r>
                <a:r>
                  <a:rPr lang="en-US" sz="2600" dirty="0">
                    <a:latin typeface="Times New Roman" charset="0"/>
                    <a:ea typeface="Times New Roman" charset="0"/>
                    <a:cs typeface="Times New Roman" charset="0"/>
                  </a:rPr>
                  <a:t>, </a:t>
                </a:r>
                <a14:m>
                  <m:oMath xmlns:m="http://schemas.openxmlformats.org/officeDocument/2006/math">
                    <m:r>
                      <a:rPr lang="en-US" sz="2600" i="1" dirty="0">
                        <a:latin typeface="Cambria Math" charset="0"/>
                        <a:ea typeface="Times New Roman" charset="0"/>
                        <a:cs typeface="Times New Roman" charset="0"/>
                      </a:rPr>
                      <m:t>𝑛</m:t>
                    </m:r>
                  </m:oMath>
                </a14:m>
                <a:r>
                  <a:rPr lang="en-US" sz="2600" dirty="0" smtClean="0">
                    <a:latin typeface="Times New Roman" charset="0"/>
                    <a:ea typeface="Times New Roman" charset="0"/>
                    <a:cs typeface="Times New Roman" charset="0"/>
                  </a:rPr>
                  <a:t>       (</a:t>
                </a:r>
                <a:r>
                  <a:rPr lang="en-US" sz="2600" dirty="0" smtClean="0">
                    <a:latin typeface="Times New Roman" charset="0"/>
                    <a:ea typeface="Times New Roman" charset="0"/>
                    <a:cs typeface="Times New Roman" charset="0"/>
                  </a:rPr>
                  <a:t>6)</a:t>
                </a:r>
                <a:endParaRPr lang="en-US" sz="2600" dirty="0">
                  <a:latin typeface="Times New Roman" charset="0"/>
                  <a:ea typeface="Times New Roman" charset="0"/>
                  <a:cs typeface="Times New Roman" charset="0"/>
                </a:endParaRPr>
              </a:p>
              <a:p>
                <a:pPr>
                  <a:lnSpc>
                    <a:spcPct val="120000"/>
                  </a:lnSpc>
                </a:pPr>
                <a:r>
                  <a:rPr lang="en-US" sz="2600" dirty="0" smtClean="0">
                    <a:latin typeface="Times New Roman" charset="0"/>
                    <a:ea typeface="Times New Roman" charset="0"/>
                    <a:cs typeface="Times New Roman" charset="0"/>
                  </a:rPr>
                  <a:t>Where</a:t>
                </a:r>
                <a14:m>
                  <m:oMath xmlns:m="http://schemas.openxmlformats.org/officeDocument/2006/math">
                    <m:sSubSup>
                      <m:sSubSupPr>
                        <m:ctrlPr>
                          <a:rPr lang="en-US" sz="2600" i="1">
                            <a:latin typeface="Cambria Math" charset="0"/>
                            <a:ea typeface="Times New Roman" charset="0"/>
                            <a:cs typeface="Times New Roman" charset="0"/>
                          </a:rPr>
                        </m:ctrlPr>
                      </m:sSubSupPr>
                      <m:e>
                        <m:r>
                          <a:rPr lang="en-US" sz="2600" i="1">
                            <a:latin typeface="Cambria Math" charset="0"/>
                            <a:ea typeface="Times New Roman" charset="0"/>
                            <a:cs typeface="Times New Roman" charset="0"/>
                          </a:rPr>
                          <m:t>𝑃</m:t>
                        </m:r>
                      </m:e>
                      <m:sub>
                        <m:r>
                          <a:rPr lang="en-US" sz="2600" i="1">
                            <a:latin typeface="Cambria Math" charset="0"/>
                            <a:ea typeface="Times New Roman" charset="0"/>
                            <a:cs typeface="Times New Roman" charset="0"/>
                          </a:rPr>
                          <m:t>0</m:t>
                        </m:r>
                      </m:sub>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r>
                      <a:rPr lang="en-US" sz="2600" b="0" i="1" smtClean="0">
                        <a:latin typeface="Cambria Math" charset="0"/>
                        <a:ea typeface="Times New Roman" charset="0"/>
                        <a:cs typeface="Times New Roman" charset="0"/>
                      </a:rPr>
                      <m:t> </m:t>
                    </m:r>
                  </m:oMath>
                </a14:m>
                <a:r>
                  <a:rPr lang="en-US" sz="2600" dirty="0" smtClean="0">
                    <a:latin typeface="Times New Roman" charset="0"/>
                    <a:ea typeface="Times New Roman" charset="0"/>
                    <a:cs typeface="Times New Roman" charset="0"/>
                  </a:rPr>
                  <a:t>is </a:t>
                </a:r>
                <a:r>
                  <a:rPr lang="en-US" sz="2600" dirty="0">
                    <a:latin typeface="Times New Roman" charset="0"/>
                    <a:ea typeface="Times New Roman" charset="0"/>
                    <a:cs typeface="Times New Roman" charset="0"/>
                  </a:rPr>
                  <a:t>the </a:t>
                </a:r>
                <a:r>
                  <a:rPr lang="en-US" sz="2600" dirty="0" smtClean="0">
                    <a:latin typeface="Times New Roman" charset="0"/>
                    <a:ea typeface="Times New Roman" charset="0"/>
                    <a:cs typeface="Times New Roman" charset="0"/>
                  </a:rPr>
                  <a:t>out-of-the-money value </a:t>
                </a:r>
                <a:r>
                  <a:rPr lang="en-US" sz="2600" dirty="0">
                    <a:latin typeface="Times New Roman" charset="0"/>
                    <a:ea typeface="Times New Roman" charset="0"/>
                    <a:cs typeface="Times New Roman" charset="0"/>
                  </a:rPr>
                  <a:t>of a European put </a:t>
                </a:r>
                <a:r>
                  <a:rPr lang="en-US" sz="2600" dirty="0" smtClean="0">
                    <a:latin typeface="Times New Roman" charset="0"/>
                    <a:ea typeface="Times New Roman" charset="0"/>
                    <a:cs typeface="Times New Roman" charset="0"/>
                  </a:rPr>
                  <a:t>maturing in </a:t>
                </a:r>
                <a14:m>
                  <m:oMath xmlns:m="http://schemas.openxmlformats.org/officeDocument/2006/math">
                    <m:r>
                      <a:rPr lang="en-US" sz="2600" i="1" dirty="0">
                        <a:latin typeface="Cambria Math" charset="0"/>
                        <a:ea typeface="Times New Roman" charset="0"/>
                        <a:cs typeface="Times New Roman" charset="0"/>
                      </a:rPr>
                      <m:t>𝑛</m:t>
                    </m:r>
                  </m:oMath>
                </a14:m>
                <a:r>
                  <a:rPr lang="en-US" sz="2600" dirty="0" smtClean="0">
                    <a:latin typeface="Times New Roman" charset="0"/>
                    <a:ea typeface="Times New Roman" charset="0"/>
                    <a:cs typeface="Times New Roman" charset="0"/>
                  </a:rPr>
                  <a:t> (random-length) period. </a:t>
                </a:r>
              </a:p>
              <a:p>
                <a:pPr marL="0" indent="0">
                  <a:lnSpc>
                    <a:spcPct val="120000"/>
                  </a:lnSpc>
                  <a:buNone/>
                </a:pPr>
                <a:endParaRPr lang="en-US" sz="2600" dirty="0" smtClean="0">
                  <a:latin typeface="Times New Roman" charset="0"/>
                  <a:ea typeface="Times New Roman" charset="0"/>
                  <a:cs typeface="Times New Roman" charset="0"/>
                </a:endParaRPr>
              </a:p>
              <a:p>
                <a:pPr marL="0" indent="0" algn="ctr">
                  <a:lnSpc>
                    <a:spcPct val="120000"/>
                  </a:lnSpc>
                  <a:buNone/>
                </a:pPr>
                <a:r>
                  <a:rPr lang="en-US" sz="2600" dirty="0" smtClean="0">
                    <a:latin typeface="Times New Roman" charset="0"/>
                    <a:ea typeface="Times New Roman" charset="0"/>
                    <a:cs typeface="Times New Roman" charset="0"/>
                  </a:rPr>
                  <a:t>       </a:t>
                </a:r>
                <a14:m>
                  <m:oMath xmlns:m="http://schemas.openxmlformats.org/officeDocument/2006/math">
                    <m:sSubSup>
                      <m:sSubSupPr>
                        <m:ctrlPr>
                          <a:rPr lang="en-US" sz="2600" i="1">
                            <a:latin typeface="Cambria Math" charset="0"/>
                            <a:ea typeface="Times New Roman" charset="0"/>
                            <a:cs typeface="Times New Roman" charset="0"/>
                          </a:rPr>
                        </m:ctrlPr>
                      </m:sSubSupPr>
                      <m:e>
                        <m:r>
                          <a:rPr lang="en-US" sz="2600" i="1">
                            <a:latin typeface="Cambria Math" charset="0"/>
                            <a:ea typeface="Times New Roman" charset="0"/>
                            <a:cs typeface="Times New Roman" charset="0"/>
                          </a:rPr>
                          <m:t>𝑃</m:t>
                        </m:r>
                      </m:e>
                      <m:sub>
                        <m:r>
                          <a:rPr lang="en-US" sz="2600" i="1">
                            <a:latin typeface="Cambria Math" charset="0"/>
                            <a:ea typeface="Times New Roman" charset="0"/>
                            <a:cs typeface="Times New Roman" charset="0"/>
                          </a:rPr>
                          <m:t>0</m:t>
                        </m:r>
                      </m:sub>
                      <m:sup>
                        <m:r>
                          <a:rPr lang="en-US" sz="2600" i="1">
                            <a:latin typeface="Cambria Math" charset="0"/>
                            <a:ea typeface="Times New Roman" charset="0"/>
                            <a:cs typeface="Times New Roman" charset="0"/>
                          </a:rPr>
                          <m:t>(</m:t>
                        </m:r>
                        <m:r>
                          <a:rPr lang="en-US" sz="2600" i="1">
                            <a:latin typeface="Cambria Math" charset="0"/>
                            <a:ea typeface="Times New Roman" charset="0"/>
                            <a:cs typeface="Times New Roman" charset="0"/>
                          </a:rPr>
                          <m:t>𝑛</m:t>
                        </m:r>
                        <m:r>
                          <a:rPr lang="en-US" sz="2600" i="1">
                            <a:latin typeface="Cambria Math" charset="0"/>
                            <a:ea typeface="Times New Roman" charset="0"/>
                            <a:cs typeface="Times New Roman" charset="0"/>
                          </a:rPr>
                          <m:t>)</m:t>
                        </m:r>
                      </m:sup>
                    </m:sSubSup>
                    <m:d>
                      <m:dPr>
                        <m:ctrlPr>
                          <a:rPr lang="mr-IN" sz="2600" i="1">
                            <a:latin typeface="Cambria Math" charset="0"/>
                            <a:ea typeface="Times New Roman" charset="0"/>
                            <a:cs typeface="Times New Roman" charset="0"/>
                          </a:rPr>
                        </m:ctrlPr>
                      </m:dPr>
                      <m:e>
                        <m:r>
                          <a:rPr lang="en-US" sz="2600" i="1">
                            <a:latin typeface="Cambria Math" charset="0"/>
                            <a:ea typeface="Times New Roman" charset="0"/>
                            <a:cs typeface="Times New Roman" charset="0"/>
                          </a:rPr>
                          <m:t>𝑆</m:t>
                        </m:r>
                      </m:e>
                    </m:d>
                  </m:oMath>
                </a14:m>
                <a:r>
                  <a:rPr lang="en-US" sz="2600" dirty="0">
                    <a:latin typeface="Times New Roman" charset="0"/>
                    <a:ea typeface="Times New Roman" charset="0"/>
                    <a:cs typeface="Times New Roman" charset="0"/>
                  </a:rPr>
                  <a:t>=(</a:t>
                </a:r>
                <a14:m>
                  <m:oMath xmlns:m="http://schemas.openxmlformats.org/officeDocument/2006/math">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𝑆</m:t>
                        </m:r>
                      </m:num>
                      <m:den>
                        <m:r>
                          <a:rPr lang="en-US" sz="2600" i="1" dirty="0">
                            <a:latin typeface="Cambria Math" charset="0"/>
                            <a:ea typeface="Times New Roman" charset="0"/>
                            <a:cs typeface="Times New Roman" charset="0"/>
                          </a:rPr>
                          <m:t>𝐾</m:t>
                        </m:r>
                      </m:den>
                    </m:f>
                    <m:sSup>
                      <m:sSupPr>
                        <m:ctrlPr>
                          <a:rPr lang="mr-IN" sz="2600" i="1" dirty="0">
                            <a:latin typeface="Cambria Math" charset="0"/>
                            <a:ea typeface="Times New Roman" charset="0"/>
                            <a:cs typeface="Times New Roman" charset="0"/>
                          </a:rPr>
                        </m:ctrlPr>
                      </m:sSupPr>
                      <m:e>
                        <m:r>
                          <a:rPr lang="en-US" sz="2600" i="1" dirty="0">
                            <a:latin typeface="Cambria Math" charset="0"/>
                            <a:ea typeface="Times New Roman" charset="0"/>
                            <a:cs typeface="Times New Roman" charset="0"/>
                          </a:rPr>
                          <m:t>)</m:t>
                        </m:r>
                      </m:e>
                      <m:sup>
                        <m:r>
                          <a:rPr lang="mr-IN" sz="2600" i="1" dirty="0">
                            <a:latin typeface="Cambria Math" charset="0"/>
                            <a:ea typeface="Times New Roman" charset="0"/>
                            <a:cs typeface="Times New Roman" charset="0"/>
                          </a:rPr>
                          <m:t>𝛾</m:t>
                        </m:r>
                        <m:r>
                          <a:rPr lang="en-US" sz="2600" i="1" dirty="0">
                            <a:latin typeface="Cambria Math" charset="0"/>
                            <a:ea typeface="Times New Roman" charset="0"/>
                            <a:cs typeface="Times New Roman" charset="0"/>
                          </a:rPr>
                          <m:t>−</m:t>
                        </m:r>
                        <m:r>
                          <a:rPr lang="en-US" sz="2600" i="1" dirty="0">
                            <a:latin typeface="Cambria Math" charset="0"/>
                            <a:ea typeface="Times New Roman" charset="0"/>
                            <a:cs typeface="Times New Roman" charset="0"/>
                          </a:rPr>
                          <m:t>𝜖</m:t>
                        </m:r>
                      </m:sup>
                    </m:sSup>
                    <m:nary>
                      <m:naryPr>
                        <m:chr m:val="∑"/>
                        <m:ctrlPr>
                          <a:rPr lang="is-IS" sz="2600" i="1" dirty="0" smtClean="0">
                            <a:latin typeface="Cambria Math" charset="0"/>
                            <a:ea typeface="Times New Roman" charset="0"/>
                            <a:cs typeface="Times New Roman" charset="0"/>
                          </a:rPr>
                        </m:ctrlPr>
                      </m:naryPr>
                      <m:sub>
                        <m:r>
                          <m:rPr>
                            <m:brk m:alnAt="23"/>
                          </m:rPr>
                          <a:rPr lang="en-US" sz="2600" b="0" i="1" dirty="0" smtClean="0">
                            <a:latin typeface="Cambria Math" charset="0"/>
                            <a:ea typeface="Times New Roman" charset="0"/>
                            <a:cs typeface="Times New Roman" charset="0"/>
                          </a:rPr>
                          <m:t>𝑘</m:t>
                        </m:r>
                        <m:r>
                          <a:rPr lang="en-US" sz="2600" b="0" i="1" dirty="0" smtClean="0">
                            <a:latin typeface="Cambria Math" charset="0"/>
                            <a:ea typeface="Times New Roman" charset="0"/>
                            <a:cs typeface="Times New Roman" charset="0"/>
                          </a:rPr>
                          <m:t>=0</m:t>
                        </m:r>
                      </m:sub>
                      <m:sup>
                        <m:r>
                          <a:rPr lang="en-US" sz="2600" b="0" i="1" dirty="0" smtClean="0">
                            <a:latin typeface="Cambria Math" charset="0"/>
                            <a:ea typeface="Times New Roman" charset="0"/>
                            <a:cs typeface="Times New Roman" charset="0"/>
                          </a:rPr>
                          <m:t>𝑛</m:t>
                        </m:r>
                        <m:r>
                          <a:rPr lang="en-US" sz="2600" b="0" i="1" dirty="0" smtClean="0">
                            <a:latin typeface="Cambria Math" charset="0"/>
                            <a:ea typeface="Times New Roman" charset="0"/>
                            <a:cs typeface="Times New Roman" charset="0"/>
                          </a:rPr>
                          <m:t>−1</m:t>
                        </m:r>
                      </m:sup>
                      <m:e>
                        <m:f>
                          <m:fPr>
                            <m:ctrlPr>
                              <a:rPr lang="mr-IN" sz="2600" i="1" dirty="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2</m:t>
                            </m:r>
                            <m:r>
                              <a:rPr lang="en-US" sz="2600" b="0" i="1" dirty="0" smtClean="0">
                                <a:latin typeface="Cambria Math" charset="0"/>
                                <a:ea typeface="Times New Roman" charset="0"/>
                                <a:cs typeface="Times New Roman" charset="0"/>
                              </a:rPr>
                              <m:t>𝜖</m:t>
                            </m:r>
                            <m:r>
                              <m:rPr>
                                <m:sty m:val="p"/>
                              </m:rPr>
                              <a:rPr lang="en-US" sz="2600" b="0" i="0" dirty="0" smtClean="0">
                                <a:latin typeface="Cambria Math" charset="0"/>
                                <a:ea typeface="Times New Roman" charset="0"/>
                                <a:cs typeface="Times New Roman" charset="0"/>
                              </a:rPr>
                              <m:t>ln</m:t>
                            </m:r>
                            <m:r>
                              <a:rPr lang="en-US" sz="2600" b="0" i="1" dirty="0" smtClean="0">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𝑆</m:t>
                                </m:r>
                              </m:num>
                              <m:den>
                                <m:r>
                                  <a:rPr lang="en-US" sz="2600" i="1" dirty="0">
                                    <a:latin typeface="Cambria Math" charset="0"/>
                                    <a:ea typeface="Times New Roman" charset="0"/>
                                    <a:cs typeface="Times New Roman" charset="0"/>
                                  </a:rPr>
                                  <m:t>𝐾</m:t>
                                </m:r>
                              </m:den>
                            </m:f>
                            <m:r>
                              <a:rPr lang="en-US" sz="2600" b="0" i="1" dirty="0" smtClean="0">
                                <a:latin typeface="Cambria Math" charset="0"/>
                                <a:ea typeface="Times New Roman" charset="0"/>
                                <a:cs typeface="Times New Roman" charset="0"/>
                              </a:rPr>
                              <m:t>)</m:t>
                            </m:r>
                            <m:sSup>
                              <m:sSupPr>
                                <m:ctrlPr>
                                  <a:rPr lang="en-US" sz="2600" b="0" i="1" dirty="0" smtClean="0">
                                    <a:latin typeface="Cambria Math" charset="0"/>
                                    <a:ea typeface="Times New Roman" charset="0"/>
                                    <a:cs typeface="Times New Roman" charset="0"/>
                                  </a:rPr>
                                </m:ctrlPr>
                              </m:sSupPr>
                              <m:e>
                                <m:r>
                                  <a:rPr lang="en-US" sz="2600" b="0" i="1" dirty="0" smtClean="0">
                                    <a:latin typeface="Cambria Math" charset="0"/>
                                    <a:ea typeface="Times New Roman" charset="0"/>
                                    <a:cs typeface="Times New Roman" charset="0"/>
                                  </a:rPr>
                                  <m:t>)</m:t>
                                </m:r>
                              </m:e>
                              <m:sup>
                                <m:r>
                                  <a:rPr lang="en-US" sz="2600" b="0" i="1" dirty="0" smtClean="0">
                                    <a:latin typeface="Cambria Math" charset="0"/>
                                    <a:ea typeface="Times New Roman" charset="0"/>
                                    <a:cs typeface="Times New Roman" charset="0"/>
                                  </a:rPr>
                                  <m:t>𝑘</m:t>
                                </m:r>
                              </m:sup>
                            </m:sSup>
                          </m:num>
                          <m:den>
                            <m:r>
                              <a:rPr lang="en-US" sz="2600" i="1" dirty="0">
                                <a:latin typeface="Cambria Math" charset="0"/>
                                <a:ea typeface="Times New Roman" charset="0"/>
                                <a:cs typeface="Times New Roman" charset="0"/>
                              </a:rPr>
                              <m:t>𝐾</m:t>
                            </m:r>
                            <m:r>
                              <a:rPr lang="en-US" sz="2600" b="0" i="1" dirty="0" smtClean="0">
                                <a:latin typeface="Cambria Math" charset="0"/>
                                <a:ea typeface="Times New Roman" charset="0"/>
                                <a:cs typeface="Times New Roman" charset="0"/>
                              </a:rPr>
                              <m:t>!</m:t>
                            </m:r>
                          </m:den>
                        </m:f>
                      </m:e>
                    </m:nary>
                    <m:nary>
                      <m:naryPr>
                        <m:chr m:val="∑"/>
                        <m:ctrlPr>
                          <a:rPr lang="is-IS" sz="2600" i="1" dirty="0">
                            <a:latin typeface="Cambria Math" charset="0"/>
                            <a:ea typeface="Times New Roman" charset="0"/>
                            <a:cs typeface="Times New Roman" charset="0"/>
                          </a:rPr>
                        </m:ctrlPr>
                      </m:naryPr>
                      <m:sub>
                        <m:r>
                          <a:rPr lang="en-US" sz="2600" b="0" i="1" dirty="0" smtClean="0">
                            <a:latin typeface="Cambria Math" charset="0"/>
                            <a:ea typeface="Times New Roman" charset="0"/>
                            <a:cs typeface="Times New Roman" charset="0"/>
                          </a:rPr>
                          <m:t>𝑙</m:t>
                        </m:r>
                        <m:r>
                          <a:rPr lang="en-US" sz="2600" i="1" dirty="0">
                            <a:latin typeface="Cambria Math" charset="0"/>
                            <a:ea typeface="Times New Roman" charset="0"/>
                            <a:cs typeface="Times New Roman" charset="0"/>
                          </a:rPr>
                          <m:t>=0</m:t>
                        </m:r>
                      </m:sub>
                      <m:sup>
                        <m:r>
                          <a:rPr lang="en-US" sz="2600" i="1" dirty="0">
                            <a:latin typeface="Cambria Math" charset="0"/>
                            <a:ea typeface="Times New Roman" charset="0"/>
                            <a:cs typeface="Times New Roman" charset="0"/>
                          </a:rPr>
                          <m:t>𝑛</m:t>
                        </m:r>
                        <m:r>
                          <a:rPr lang="en-US" sz="2600" b="0" i="1" dirty="0" smtClean="0">
                            <a:latin typeface="Cambria Math" charset="0"/>
                            <a:ea typeface="Times New Roman" charset="0"/>
                            <a:cs typeface="Times New Roman" charset="0"/>
                          </a:rPr>
                          <m:t>−</m:t>
                        </m:r>
                        <m:r>
                          <a:rPr lang="en-US" sz="2600" b="0" i="1" dirty="0" smtClean="0">
                            <a:latin typeface="Cambria Math" charset="0"/>
                            <a:ea typeface="Times New Roman" charset="0"/>
                            <a:cs typeface="Times New Roman" charset="0"/>
                          </a:rPr>
                          <m:t>𝑘</m:t>
                        </m:r>
                        <m:r>
                          <a:rPr lang="en-US" sz="2600" i="1" dirty="0">
                            <a:latin typeface="Cambria Math" charset="0"/>
                            <a:ea typeface="Times New Roman" charset="0"/>
                            <a:cs typeface="Times New Roman" charset="0"/>
                          </a:rPr>
                          <m:t>−1</m:t>
                        </m:r>
                      </m:sup>
                      <m:e>
                        <m:d>
                          <m:dPr>
                            <m:ctrlPr>
                              <a:rPr lang="mr-IN" sz="2600" i="1" dirty="0" smtClean="0">
                                <a:latin typeface="Cambria Math" charset="0"/>
                                <a:ea typeface="Times New Roman" charset="0"/>
                                <a:cs typeface="Times New Roman" charset="0"/>
                              </a:rPr>
                            </m:ctrlPr>
                          </m:dPr>
                          <m:e>
                            <m:f>
                              <m:fPr>
                                <m:type m:val="noBar"/>
                                <m:ctrlPr>
                                  <a:rPr lang="mr-IN" sz="2600" i="1" dirty="0" smtClean="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𝑛</m:t>
                                </m:r>
                                <m:r>
                                  <a:rPr lang="en-US" sz="2600" b="0" i="1" dirty="0" smtClean="0">
                                    <a:latin typeface="Cambria Math" charset="0"/>
                                    <a:ea typeface="Times New Roman" charset="0"/>
                                    <a:cs typeface="Times New Roman" charset="0"/>
                                  </a:rPr>
                                  <m:t>−1−</m:t>
                                </m:r>
                                <m:r>
                                  <a:rPr lang="en-US" sz="2600" b="0" i="1" dirty="0" smtClean="0">
                                    <a:latin typeface="Cambria Math" charset="0"/>
                                    <a:ea typeface="Times New Roman" charset="0"/>
                                    <a:cs typeface="Times New Roman" charset="0"/>
                                  </a:rPr>
                                  <m:t>𝑙</m:t>
                                </m:r>
                              </m:num>
                              <m:den>
                                <m:r>
                                  <a:rPr lang="en-US" sz="2600" b="0" i="1" dirty="0" smtClean="0">
                                    <a:latin typeface="Cambria Math" charset="0"/>
                                    <a:ea typeface="Times New Roman" charset="0"/>
                                    <a:cs typeface="Times New Roman" charset="0"/>
                                  </a:rPr>
                                  <m:t>𝑛</m:t>
                                </m:r>
                                <m:r>
                                  <a:rPr lang="en-US" sz="2600" b="0" i="1" dirty="0" smtClean="0">
                                    <a:latin typeface="Cambria Math" charset="0"/>
                                    <a:ea typeface="Times New Roman" charset="0"/>
                                    <a:cs typeface="Times New Roman" charset="0"/>
                                  </a:rPr>
                                  <m:t>−1</m:t>
                                </m:r>
                              </m:den>
                            </m:f>
                          </m:e>
                        </m:d>
                      </m:e>
                    </m:nary>
                    <m:r>
                      <a:rPr lang="en-US" sz="2600" i="1" dirty="0">
                        <a:latin typeface="Cambria Math" charset="0"/>
                        <a:ea typeface="Times New Roman" charset="0"/>
                        <a:cs typeface="Times New Roman" charset="0"/>
                      </a:rPr>
                      <m:t> </m:t>
                    </m:r>
                    <m:r>
                      <a:rPr lang="en-US" sz="2600" b="0" i="0" dirty="0" smtClean="0">
                        <a:latin typeface="Cambria Math" charset="0"/>
                        <a:ea typeface="Times New Roman" charset="0"/>
                        <a:cs typeface="Times New Roman" charset="0"/>
                      </a:rPr>
                      <m:t>[</m:t>
                    </m:r>
                  </m:oMath>
                </a14:m>
                <a:r>
                  <a:rPr lang="en-US" sz="2600" dirty="0" smtClean="0">
                    <a:latin typeface="Times New Roman" charset="0"/>
                    <a:ea typeface="Times New Roman" charset="0"/>
                    <a:cs typeface="Times New Roman" charset="0"/>
                  </a:rPr>
                  <a:t>K</a:t>
                </a:r>
                <a14:m>
                  <m:oMath xmlns:m="http://schemas.openxmlformats.org/officeDocument/2006/math">
                    <m:sSup>
                      <m:sSupPr>
                        <m:ctrlPr>
                          <a:rPr lang="en-US" sz="2600" i="1" dirty="0" smtClean="0">
                            <a:latin typeface="Cambria Math" charset="0"/>
                            <a:ea typeface="Times New Roman" charset="0"/>
                            <a:cs typeface="Times New Roman" charset="0"/>
                          </a:rPr>
                        </m:ctrlPr>
                      </m:sSupPr>
                      <m:e>
                        <m:r>
                          <a:rPr lang="en-US" sz="2600" b="0" i="1" dirty="0" smtClean="0">
                            <a:latin typeface="Cambria Math" charset="0"/>
                            <a:ea typeface="Times New Roman" charset="0"/>
                            <a:cs typeface="Times New Roman" charset="0"/>
                          </a:rPr>
                          <m:t>𝑅</m:t>
                        </m:r>
                      </m:e>
                      <m:sup>
                        <m:r>
                          <a:rPr lang="en-US" sz="2600" b="0" i="1" dirty="0" smtClean="0">
                            <a:latin typeface="Cambria Math" charset="0"/>
                            <a:ea typeface="Times New Roman" charset="0"/>
                            <a:cs typeface="Times New Roman" charset="0"/>
                          </a:rPr>
                          <m:t>𝑛</m:t>
                        </m:r>
                      </m:sup>
                    </m:sSup>
                    <m:sSup>
                      <m:sSupPr>
                        <m:ctrlPr>
                          <a:rPr lang="en-US" sz="2600" i="1" dirty="0">
                            <a:latin typeface="Cambria Math" charset="0"/>
                            <a:ea typeface="Times New Roman" charset="0"/>
                            <a:cs typeface="Times New Roman" charset="0"/>
                          </a:rPr>
                        </m:ctrlPr>
                      </m:sSupPr>
                      <m:e>
                        <m:r>
                          <a:rPr lang="en-US" sz="2600" b="0" i="1" dirty="0" smtClean="0">
                            <a:latin typeface="Cambria Math" charset="0"/>
                            <a:ea typeface="Times New Roman" charset="0"/>
                            <a:cs typeface="Times New Roman" charset="0"/>
                          </a:rPr>
                          <m:t>𝑞</m:t>
                        </m:r>
                      </m:e>
                      <m:sup>
                        <m:r>
                          <a:rPr lang="en-US" sz="2600" i="1" dirty="0">
                            <a:latin typeface="Cambria Math" charset="0"/>
                            <a:ea typeface="Times New Roman" charset="0"/>
                            <a:cs typeface="Times New Roman" charset="0"/>
                          </a:rPr>
                          <m:t>𝑛</m:t>
                        </m:r>
                      </m:sup>
                    </m:sSup>
                    <m:sSup>
                      <m:sSupPr>
                        <m:ctrlPr>
                          <a:rPr lang="en-US" sz="2600" i="1" dirty="0">
                            <a:latin typeface="Cambria Math" charset="0"/>
                            <a:ea typeface="Times New Roman" charset="0"/>
                            <a:cs typeface="Times New Roman" charset="0"/>
                          </a:rPr>
                        </m:ctrlPr>
                      </m:sSupPr>
                      <m:e>
                        <m:r>
                          <a:rPr lang="en-US" sz="2600" b="0" i="1" dirty="0" smtClean="0">
                            <a:latin typeface="Cambria Math" charset="0"/>
                            <a:ea typeface="Times New Roman" charset="0"/>
                            <a:cs typeface="Times New Roman" charset="0"/>
                          </a:rPr>
                          <m:t>𝑝</m:t>
                        </m:r>
                      </m:e>
                      <m:sup>
                        <m:r>
                          <a:rPr lang="en-US" sz="2600" b="0" i="1" dirty="0" smtClean="0">
                            <a:latin typeface="Cambria Math" charset="0"/>
                            <a:ea typeface="Times New Roman" charset="0"/>
                            <a:cs typeface="Times New Roman" charset="0"/>
                          </a:rPr>
                          <m:t>𝑙</m:t>
                        </m:r>
                        <m:r>
                          <a:rPr lang="en-US" sz="2600" b="0" i="1" dirty="0" smtClean="0">
                            <a:latin typeface="Cambria Math" charset="0"/>
                            <a:ea typeface="Times New Roman" charset="0"/>
                            <a:cs typeface="Times New Roman" charset="0"/>
                          </a:rPr>
                          <m:t>+</m:t>
                        </m:r>
                        <m:r>
                          <a:rPr lang="en-US" sz="2600" b="0" i="1" dirty="0" smtClean="0">
                            <a:latin typeface="Cambria Math" charset="0"/>
                            <a:ea typeface="Times New Roman" charset="0"/>
                            <a:cs typeface="Times New Roman" charset="0"/>
                          </a:rPr>
                          <m:t>𝑘</m:t>
                        </m:r>
                      </m:sup>
                    </m:sSup>
                  </m:oMath>
                </a14:m>
                <a:r>
                  <a:rPr lang="en-US" sz="2600" dirty="0" smtClean="0">
                    <a:latin typeface="Times New Roman" charset="0"/>
                    <a:ea typeface="Times New Roman" charset="0"/>
                    <a:cs typeface="Times New Roman" charset="0"/>
                  </a:rPr>
                  <a:t> </a:t>
                </a:r>
                <a:r>
                  <a:rPr lang="en-US" sz="2600" dirty="0">
                    <a:latin typeface="Times New Roman" charset="0"/>
                    <a:ea typeface="Times New Roman" charset="0"/>
                    <a:cs typeface="Times New Roman" charset="0"/>
                  </a:rPr>
                  <a:t>-</a:t>
                </a:r>
                <a14:m>
                  <m:oMath xmlns:m="http://schemas.openxmlformats.org/officeDocument/2006/math">
                    <m:r>
                      <a:rPr lang="en-US" sz="2600" b="0" i="0" smtClean="0">
                        <a:latin typeface="Cambria Math" charset="0"/>
                        <a:ea typeface="Times New Roman" charset="0"/>
                        <a:cs typeface="Times New Roman" charset="0"/>
                      </a:rPr>
                      <m:t> </m:t>
                    </m:r>
                    <m:r>
                      <a:rPr lang="en-US" sz="2600" i="1">
                        <a:latin typeface="Cambria Math" charset="0"/>
                        <a:ea typeface="Times New Roman" charset="0"/>
                        <a:cs typeface="Times New Roman" charset="0"/>
                      </a:rPr>
                      <m:t>𝐾</m:t>
                    </m:r>
                    <m:sSup>
                      <m:sSupPr>
                        <m:ctrlPr>
                          <a:rPr lang="en-US" sz="2600" i="1" dirty="0">
                            <a:latin typeface="Cambria Math" charset="0"/>
                            <a:ea typeface="Times New Roman" charset="0"/>
                            <a:cs typeface="Times New Roman" charset="0"/>
                          </a:rPr>
                        </m:ctrlPr>
                      </m:sSupPr>
                      <m:e>
                        <m:acc>
                          <m:accPr>
                            <m:chr m:val="̂"/>
                            <m:ctrlPr>
                              <a:rPr lang="en-US" sz="2600" i="1">
                                <a:latin typeface="Cambria Math" charset="0"/>
                                <a:ea typeface="Times New Roman" charset="0"/>
                                <a:cs typeface="Times New Roman" charset="0"/>
                              </a:rPr>
                            </m:ctrlPr>
                          </m:accPr>
                          <m:e>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𝑞</m:t>
                            </m:r>
                          </m:e>
                        </m:acc>
                      </m:e>
                      <m:sup>
                        <m:r>
                          <a:rPr lang="en-US" sz="2600" i="1" dirty="0">
                            <a:latin typeface="Cambria Math" charset="0"/>
                            <a:ea typeface="Times New Roman" charset="0"/>
                            <a:cs typeface="Times New Roman" charset="0"/>
                          </a:rPr>
                          <m:t>𝑛</m:t>
                        </m:r>
                      </m:sup>
                    </m:sSup>
                    <m:sSup>
                      <m:sSupPr>
                        <m:ctrlPr>
                          <a:rPr lang="en-US" sz="2600" i="1" dirty="0">
                            <a:latin typeface="Cambria Math" charset="0"/>
                            <a:ea typeface="Times New Roman" charset="0"/>
                            <a:cs typeface="Times New Roman" charset="0"/>
                          </a:rPr>
                        </m:ctrlPr>
                      </m:sSupPr>
                      <m:e>
                        <m:acc>
                          <m:accPr>
                            <m:chr m:val="̂"/>
                            <m:ctrlPr>
                              <a:rPr lang="en-US" sz="2600" i="1">
                                <a:latin typeface="Cambria Math" charset="0"/>
                                <a:ea typeface="Times New Roman" charset="0"/>
                                <a:cs typeface="Times New Roman" charset="0"/>
                              </a:rPr>
                            </m:ctrlPr>
                          </m:accPr>
                          <m:e>
                            <m:r>
                              <a:rPr lang="en-US" sz="2600" i="1">
                                <a:latin typeface="Cambria Math" charset="0"/>
                                <a:ea typeface="Times New Roman" charset="0"/>
                                <a:cs typeface="Times New Roman" charset="0"/>
                              </a:rPr>
                              <m:t> </m:t>
                            </m:r>
                            <m:r>
                              <a:rPr lang="en-US" sz="2600" b="0" i="1" smtClean="0">
                                <a:latin typeface="Cambria Math" charset="0"/>
                                <a:ea typeface="Times New Roman" charset="0"/>
                                <a:cs typeface="Times New Roman" charset="0"/>
                              </a:rPr>
                              <m:t>𝑝</m:t>
                            </m:r>
                          </m:e>
                        </m:acc>
                      </m:e>
                      <m:sup>
                        <m:r>
                          <a:rPr lang="en-US" sz="2600" i="1" dirty="0">
                            <a:latin typeface="Cambria Math" charset="0"/>
                            <a:ea typeface="Times New Roman" charset="0"/>
                            <a:cs typeface="Times New Roman" charset="0"/>
                          </a:rPr>
                          <m:t>𝑙</m:t>
                        </m:r>
                        <m:r>
                          <a:rPr lang="en-US" sz="2600" i="1" dirty="0">
                            <a:latin typeface="Cambria Math" charset="0"/>
                            <a:ea typeface="Times New Roman" charset="0"/>
                            <a:cs typeface="Times New Roman" charset="0"/>
                          </a:rPr>
                          <m:t>+</m:t>
                        </m:r>
                        <m:r>
                          <a:rPr lang="en-US" sz="2600" i="1" dirty="0">
                            <a:latin typeface="Cambria Math" charset="0"/>
                            <a:ea typeface="Times New Roman" charset="0"/>
                            <a:cs typeface="Times New Roman" charset="0"/>
                          </a:rPr>
                          <m:t>𝑘</m:t>
                        </m:r>
                      </m:sup>
                    </m:sSup>
                    <m:r>
                      <a:rPr lang="en-US" sz="2600" i="1">
                        <a:latin typeface="Cambria Math" charset="0"/>
                        <a:ea typeface="Times New Roman" charset="0"/>
                        <a:cs typeface="Times New Roman" charset="0"/>
                      </a:rPr>
                      <m:t>),   </m:t>
                    </m:r>
                    <m:r>
                      <a:rPr lang="en-US" sz="2600" i="1">
                        <a:latin typeface="Cambria Math" charset="0"/>
                        <a:ea typeface="Times New Roman" charset="0"/>
                        <a:cs typeface="Times New Roman" charset="0"/>
                      </a:rPr>
                      <m:t>𝑆</m:t>
                    </m:r>
                  </m:oMath>
                </a14:m>
                <a:r>
                  <a:rPr lang="en-US" sz="2600" dirty="0">
                    <a:latin typeface="Times New Roman" charset="0"/>
                    <a:ea typeface="Times New Roman" charset="0"/>
                    <a:cs typeface="Times New Roman" charset="0"/>
                  </a:rPr>
                  <a:t> </a:t>
                </a:r>
                <a14:m>
                  <m:oMath xmlns:m="http://schemas.openxmlformats.org/officeDocument/2006/math">
                    <m:r>
                      <a:rPr lang="en-US" sz="2600" i="1">
                        <a:latin typeface="Cambria Math" charset="0"/>
                        <a:ea typeface="Times New Roman" charset="0"/>
                        <a:cs typeface="Times New Roman" charset="0"/>
                      </a:rPr>
                      <m:t>&gt;</m:t>
                    </m:r>
                  </m:oMath>
                </a14:m>
                <a:r>
                  <a:rPr lang="en-US" sz="2600" dirty="0" smtClean="0">
                    <a:latin typeface="Times New Roman" charset="0"/>
                    <a:ea typeface="Times New Roman" charset="0"/>
                    <a:cs typeface="Times New Roman" charset="0"/>
                  </a:rPr>
                  <a:t>K</a:t>
                </a:r>
              </a:p>
              <a:p>
                <a:pPr marL="0" indent="0">
                  <a:lnSpc>
                    <a:spcPct val="120000"/>
                  </a:lnSpc>
                  <a:buNone/>
                </a:pPr>
                <a:r>
                  <a:rPr lang="en-US" sz="2600" dirty="0" smtClean="0">
                    <a:latin typeface="Times New Roman" charset="0"/>
                    <a:ea typeface="Times New Roman" charset="0"/>
                    <a:cs typeface="Times New Roman" charset="0"/>
                  </a:rPr>
                  <a:t> </a:t>
                </a:r>
                <a:endParaRPr lang="en-US" sz="2600" dirty="0">
                  <a:latin typeface="Times New Roman" charset="0"/>
                  <a:ea typeface="Times New Roman" charset="0"/>
                  <a:cs typeface="Times New Roman" charset="0"/>
                </a:endParaRPr>
              </a:p>
              <a:p>
                <a:pPr marL="0" indent="0" algn="ctr">
                  <a:lnSpc>
                    <a:spcPct val="120000"/>
                  </a:lnSpc>
                  <a:buNone/>
                </a:pPr>
                <a:r>
                  <a:rPr lang="en-US" sz="2600" dirty="0" smtClean="0">
                    <a:latin typeface="Times New Roman" charset="0"/>
                    <a:ea typeface="Times New Roman" charset="0"/>
                    <a:cs typeface="Times New Roman" charset="0"/>
                  </a:rPr>
                  <a:t>       With </a:t>
                </a:r>
                <a14:m>
                  <m:oMath xmlns:m="http://schemas.openxmlformats.org/officeDocument/2006/math">
                    <m:r>
                      <m:rPr>
                        <m:sty m:val="p"/>
                      </m:rPr>
                      <a:rPr lang="en-US" sz="2600" dirty="0">
                        <a:latin typeface="Cambria Math" charset="0"/>
                        <a:ea typeface="Times New Roman" charset="0"/>
                        <a:cs typeface="Times New Roman" charset="0"/>
                      </a:rPr>
                      <m:t>Δ</m:t>
                    </m:r>
                  </m:oMath>
                </a14:m>
                <a:r>
                  <a:rPr lang="en-US" sz="2600" dirty="0">
                    <a:latin typeface="Times New Roman" charset="0"/>
                    <a:ea typeface="Times New Roman" charset="0"/>
                    <a:cs typeface="Times New Roman" charset="0"/>
                  </a:rPr>
                  <a:t> </a:t>
                </a:r>
                <a14:m>
                  <m:oMath xmlns:m="http://schemas.openxmlformats.org/officeDocument/2006/math">
                    <m:r>
                      <a:rPr lang="en-US" sz="2600" i="1">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b="0" i="1" dirty="0" smtClean="0">
                            <a:latin typeface="Cambria Math" charset="0"/>
                            <a:ea typeface="Times New Roman" charset="0"/>
                            <a:cs typeface="Times New Roman" charset="0"/>
                          </a:rPr>
                          <m:t>𝑇</m:t>
                        </m:r>
                      </m:num>
                      <m:den>
                        <m:r>
                          <a:rPr lang="en-US" sz="2600" b="0" i="1" dirty="0" smtClean="0">
                            <a:latin typeface="Cambria Math" charset="0"/>
                            <a:ea typeface="Times New Roman" charset="0"/>
                            <a:cs typeface="Times New Roman" charset="0"/>
                          </a:rPr>
                          <m:t>𝑛</m:t>
                        </m:r>
                      </m:den>
                    </m:f>
                    <m:r>
                      <a:rPr lang="en-US" sz="2600" b="0" i="1" dirty="0" smtClean="0">
                        <a:latin typeface="Cambria Math" charset="0"/>
                        <a:ea typeface="Times New Roman" charset="0"/>
                        <a:cs typeface="Times New Roman" charset="0"/>
                      </a:rPr>
                      <m:t>,     </m:t>
                    </m:r>
                    <m:r>
                      <a:rPr lang="mr-IN" sz="2600" i="1" dirty="0" smtClean="0">
                        <a:latin typeface="Cambria Math" charset="0"/>
                        <a:ea typeface="Times New Roman" charset="0"/>
                        <a:cs typeface="Times New Roman" charset="0"/>
                      </a:rPr>
                      <m:t>𝛾</m:t>
                    </m:r>
                    <m:r>
                      <a:rPr lang="en-US" sz="2600" i="1">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i="1" dirty="0" smtClean="0">
                            <a:latin typeface="Cambria Math" charset="0"/>
                            <a:ea typeface="Times New Roman" charset="0"/>
                            <a:cs typeface="Times New Roman" charset="0"/>
                          </a:rPr>
                          <m:t>1</m:t>
                        </m:r>
                      </m:num>
                      <m:den>
                        <m:r>
                          <a:rPr lang="en-US" sz="2600" i="1" dirty="0">
                            <a:latin typeface="Cambria Math" charset="0"/>
                            <a:ea typeface="Times New Roman" charset="0"/>
                            <a:cs typeface="Times New Roman" charset="0"/>
                          </a:rPr>
                          <m:t>2</m:t>
                        </m:r>
                      </m:den>
                    </m:f>
                  </m:oMath>
                </a14:m>
                <a:r>
                  <a:rPr lang="en-US" sz="2600" dirty="0">
                    <a:latin typeface="Times New Roman" charset="0"/>
                    <a:ea typeface="Times New Roman" charset="0"/>
                    <a:cs typeface="Times New Roman" charset="0"/>
                  </a:rPr>
                  <a:t> - </a:t>
                </a:r>
                <a14:m>
                  <m:oMath xmlns:m="http://schemas.openxmlformats.org/officeDocument/2006/math">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𝑟</m:t>
                        </m:r>
                      </m:num>
                      <m:den>
                        <m:sSup>
                          <m:sSupPr>
                            <m:ctrlPr>
                              <a:rPr lang="en-US" sz="2600" i="1" dirty="0">
                                <a:latin typeface="Cambria Math" charset="0"/>
                                <a:ea typeface="Times New Roman" charset="0"/>
                                <a:cs typeface="Times New Roman" charset="0"/>
                              </a:rPr>
                            </m:ctrlPr>
                          </m:sSupPr>
                          <m:e>
                            <m:r>
                              <a:rPr lang="mr-IN" sz="2600" i="1">
                                <a:latin typeface="Cambria Math" charset="0"/>
                                <a:ea typeface="Times New Roman" charset="0"/>
                                <a:cs typeface="Times New Roman" charset="0"/>
                              </a:rPr>
                              <m:t>𝜎</m:t>
                            </m:r>
                          </m:e>
                          <m:sup>
                            <m:r>
                              <a:rPr lang="en-US" sz="2600" i="1" dirty="0">
                                <a:latin typeface="Cambria Math" charset="0"/>
                                <a:ea typeface="Times New Roman" charset="0"/>
                                <a:cs typeface="Times New Roman" charset="0"/>
                              </a:rPr>
                              <m:t>2</m:t>
                            </m:r>
                          </m:sup>
                        </m:sSup>
                      </m:den>
                    </m:f>
                  </m:oMath>
                </a14:m>
                <a:r>
                  <a:rPr lang="en-US" sz="2600" dirty="0">
                    <a:latin typeface="Times New Roman" charset="0"/>
                    <a:ea typeface="Times New Roman" charset="0"/>
                    <a:cs typeface="Times New Roman" charset="0"/>
                  </a:rPr>
                  <a:t>,     R </a:t>
                </a:r>
                <a14:m>
                  <m:oMath xmlns:m="http://schemas.openxmlformats.org/officeDocument/2006/math">
                    <m:r>
                      <a:rPr lang="en-US" sz="2600" i="1">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1</m:t>
                        </m:r>
                      </m:num>
                      <m:den>
                        <m:r>
                          <a:rPr lang="en-US" sz="2600" i="1" dirty="0">
                            <a:latin typeface="Cambria Math" charset="0"/>
                            <a:ea typeface="Times New Roman" charset="0"/>
                            <a:cs typeface="Times New Roman" charset="0"/>
                          </a:rPr>
                          <m:t>1+</m:t>
                        </m:r>
                        <m:r>
                          <a:rPr lang="en-US" sz="2600" i="1" dirty="0">
                            <a:latin typeface="Cambria Math" charset="0"/>
                            <a:ea typeface="Times New Roman" charset="0"/>
                            <a:cs typeface="Times New Roman" charset="0"/>
                          </a:rPr>
                          <m:t>𝑟</m:t>
                        </m:r>
                        <m:r>
                          <m:rPr>
                            <m:sty m:val="p"/>
                          </m:rPr>
                          <a:rPr lang="en-US" sz="2600" dirty="0">
                            <a:latin typeface="Cambria Math" charset="0"/>
                            <a:ea typeface="Times New Roman" charset="0"/>
                            <a:cs typeface="Times New Roman" charset="0"/>
                          </a:rPr>
                          <m:t>Δ</m:t>
                        </m:r>
                      </m:den>
                    </m:f>
                  </m:oMath>
                </a14:m>
                <a:r>
                  <a:rPr lang="en-US" sz="2600" dirty="0">
                    <a:latin typeface="Times New Roman" charset="0"/>
                    <a:ea typeface="Times New Roman" charset="0"/>
                    <a:cs typeface="Times New Roman" charset="0"/>
                  </a:rPr>
                  <a:t>, </a:t>
                </a:r>
                <a14:m>
                  <m:oMath xmlns:m="http://schemas.openxmlformats.org/officeDocument/2006/math">
                    <m:r>
                      <a:rPr lang="en-US" sz="2600" dirty="0">
                        <a:latin typeface="Cambria Math" charset="0"/>
                        <a:ea typeface="Times New Roman" charset="0"/>
                        <a:cs typeface="Times New Roman" charset="0"/>
                      </a:rPr>
                      <m:t>   </m:t>
                    </m:r>
                    <m:r>
                      <a:rPr lang="en-US" sz="2600" i="1" dirty="0">
                        <a:latin typeface="Cambria Math" charset="0"/>
                        <a:ea typeface="Times New Roman" charset="0"/>
                        <a:cs typeface="Times New Roman" charset="0"/>
                      </a:rPr>
                      <m:t>𝜖</m:t>
                    </m:r>
                  </m:oMath>
                </a14:m>
                <a:r>
                  <a:rPr lang="en-US" sz="2600" dirty="0">
                    <a:latin typeface="Times New Roman" charset="0"/>
                    <a:ea typeface="Times New Roman" charset="0"/>
                    <a:cs typeface="Times New Roman" charset="0"/>
                  </a:rPr>
                  <a:t> </a:t>
                </a:r>
                <a14:m>
                  <m:oMath xmlns:m="http://schemas.openxmlformats.org/officeDocument/2006/math">
                    <m:r>
                      <a:rPr lang="en-US" sz="2600" i="1">
                        <a:latin typeface="Cambria Math" charset="0"/>
                        <a:ea typeface="Times New Roman" charset="0"/>
                        <a:cs typeface="Times New Roman" charset="0"/>
                      </a:rPr>
                      <m:t>≡</m:t>
                    </m:r>
                    <m:rad>
                      <m:radPr>
                        <m:degHide m:val="on"/>
                        <m:ctrlPr>
                          <a:rPr lang="en-US" sz="2600" i="1">
                            <a:latin typeface="Cambria Math" charset="0"/>
                            <a:ea typeface="Times New Roman" charset="0"/>
                            <a:cs typeface="Times New Roman" charset="0"/>
                          </a:rPr>
                        </m:ctrlPr>
                      </m:radPr>
                      <m:deg/>
                      <m:e>
                        <m:sSup>
                          <m:sSupPr>
                            <m:ctrlPr>
                              <a:rPr lang="en-US" sz="2600" i="1" dirty="0">
                                <a:latin typeface="Cambria Math" charset="0"/>
                                <a:ea typeface="Times New Roman" charset="0"/>
                                <a:cs typeface="Times New Roman" charset="0"/>
                              </a:rPr>
                            </m:ctrlPr>
                          </m:sSupPr>
                          <m:e>
                            <m:r>
                              <a:rPr lang="mr-IN" sz="2600" i="1" dirty="0">
                                <a:latin typeface="Cambria Math" charset="0"/>
                                <a:ea typeface="Times New Roman" charset="0"/>
                                <a:cs typeface="Times New Roman" charset="0"/>
                              </a:rPr>
                              <m:t>𝛾</m:t>
                            </m:r>
                          </m:e>
                          <m:sup>
                            <m:r>
                              <a:rPr lang="en-US" sz="2600" i="1" dirty="0">
                                <a:latin typeface="Cambria Math" charset="0"/>
                                <a:ea typeface="Times New Roman" charset="0"/>
                                <a:cs typeface="Times New Roman" charset="0"/>
                              </a:rPr>
                              <m:t>2</m:t>
                            </m:r>
                          </m:sup>
                        </m:sSup>
                        <m:r>
                          <a:rPr lang="en-US" sz="2600" i="1" dirty="0">
                            <a:latin typeface="Cambria Math" charset="0"/>
                            <a:ea typeface="Times New Roman" charset="0"/>
                            <a:cs typeface="Times New Roman" charset="0"/>
                          </a:rPr>
                          <m:t>+</m:t>
                        </m:r>
                        <m:f>
                          <m:fPr>
                            <m:ctrlPr>
                              <a:rPr lang="mr-IN" sz="2600" i="1" dirty="0">
                                <a:latin typeface="Cambria Math" charset="0"/>
                                <a:ea typeface="Times New Roman" charset="0"/>
                                <a:cs typeface="Times New Roman" charset="0"/>
                              </a:rPr>
                            </m:ctrlPr>
                          </m:fPr>
                          <m:num>
                            <m:r>
                              <a:rPr lang="en-US" sz="2600" i="1" dirty="0">
                                <a:latin typeface="Cambria Math" charset="0"/>
                                <a:ea typeface="Times New Roman" charset="0"/>
                                <a:cs typeface="Times New Roman" charset="0"/>
                              </a:rPr>
                              <m:t>2</m:t>
                            </m:r>
                          </m:num>
                          <m:den>
                            <m:r>
                              <a:rPr lang="en-US" sz="2600" i="1" dirty="0">
                                <a:latin typeface="Cambria Math" charset="0"/>
                                <a:ea typeface="Times New Roman" charset="0"/>
                                <a:cs typeface="Times New Roman" charset="0"/>
                              </a:rPr>
                              <m:t>𝑅</m:t>
                            </m:r>
                            <m:sSup>
                              <m:sSupPr>
                                <m:ctrlPr>
                                  <a:rPr lang="en-US" sz="2600" i="1" dirty="0">
                                    <a:latin typeface="Cambria Math" charset="0"/>
                                    <a:ea typeface="Times New Roman" charset="0"/>
                                    <a:cs typeface="Times New Roman" charset="0"/>
                                  </a:rPr>
                                </m:ctrlPr>
                              </m:sSupPr>
                              <m:e>
                                <m:r>
                                  <a:rPr lang="mr-IN" sz="2600" i="1">
                                    <a:latin typeface="Cambria Math" charset="0"/>
                                    <a:ea typeface="Times New Roman" charset="0"/>
                                    <a:cs typeface="Times New Roman" charset="0"/>
                                  </a:rPr>
                                  <m:t>𝜎</m:t>
                                </m:r>
                              </m:e>
                              <m:sup>
                                <m:r>
                                  <a:rPr lang="en-US" sz="2600" i="1" dirty="0">
                                    <a:latin typeface="Cambria Math" charset="0"/>
                                    <a:ea typeface="Times New Roman" charset="0"/>
                                    <a:cs typeface="Times New Roman" charset="0"/>
                                  </a:rPr>
                                  <m:t>2</m:t>
                                </m:r>
                              </m:sup>
                            </m:sSup>
                            <m:r>
                              <m:rPr>
                                <m:sty m:val="p"/>
                              </m:rPr>
                              <a:rPr lang="en-US" sz="2600" dirty="0">
                                <a:latin typeface="Cambria Math" charset="0"/>
                                <a:ea typeface="Times New Roman" charset="0"/>
                                <a:cs typeface="Times New Roman" charset="0"/>
                              </a:rPr>
                              <m:t>Δ</m:t>
                            </m:r>
                          </m:den>
                        </m:f>
                      </m:e>
                    </m:rad>
                  </m:oMath>
                </a14:m>
                <a:r>
                  <a:rPr lang="en-US" sz="2600" dirty="0">
                    <a:latin typeface="Times New Roman" charset="0"/>
                    <a:ea typeface="Times New Roman" charset="0"/>
                    <a:cs typeface="Times New Roman" charset="0"/>
                  </a:rPr>
                  <a:t> , </a:t>
                </a:r>
                <a:endParaRPr lang="en-US" sz="2600"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15778" y="493669"/>
                <a:ext cx="10515600" cy="6227806"/>
              </a:xfrm>
              <a:blipFill rotWithShape="0">
                <a:blip r:embed="rId2"/>
                <a:stretch>
                  <a:fillRect l="-522" t="-587"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38</a:t>
            </a:fld>
            <a:endParaRPr lang="en-US"/>
          </a:p>
        </p:txBody>
      </p:sp>
    </p:spTree>
    <p:extLst>
      <p:ext uri="{BB962C8B-B14F-4D97-AF65-F5344CB8AC3E}">
        <p14:creationId xmlns:p14="http://schemas.microsoft.com/office/powerpoint/2010/main" val="995096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20130"/>
                <a:ext cx="10515600" cy="5936220"/>
              </a:xfrm>
            </p:spPr>
            <p:txBody>
              <a:bodyPr>
                <a:normAutofit/>
              </a:bodyPr>
              <a:lstStyle/>
              <a:p>
                <a:pPr>
                  <a:lnSpc>
                    <a:spcPct val="110000"/>
                  </a:lnSpc>
                </a:pPr>
                <a14:m>
                  <m:oMath xmlns:m="http://schemas.openxmlformats.org/officeDocument/2006/math">
                    <m:sSup>
                      <m:sSupPr>
                        <m:ctrlPr>
                          <a:rPr lang="en-US" sz="2400" i="1" dirty="0" smtClean="0">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𝑞</m:t>
                            </m:r>
                          </m:e>
                        </m:acc>
                      </m:e>
                      <m:sup>
                        <m:r>
                          <a:rPr lang="en-US" sz="2400" b="0" i="1" smtClean="0">
                            <a:latin typeface="Cambria Math" charset="0"/>
                            <a:ea typeface="Times New Roman" charset="0"/>
                            <a:cs typeface="Times New Roman" charset="0"/>
                          </a:rPr>
                          <m:t> </m:t>
                        </m:r>
                      </m:sup>
                    </m:sSup>
                  </m:oMath>
                </a14:m>
                <a:r>
                  <a:rPr lang="en-US" sz="2400" dirty="0" smtClean="0">
                    <a:latin typeface="Times New Roman" charset="0"/>
                    <a:ea typeface="Times New Roman" charset="0"/>
                    <a:cs typeface="Times New Roman" charset="0"/>
                  </a:rPr>
                  <a:t>, </a:t>
                </a:r>
                <a14:m>
                  <m:oMath xmlns:m="http://schemas.openxmlformats.org/officeDocument/2006/math">
                    <m:sSup>
                      <m:sSupPr>
                        <m:ctrlPr>
                          <a:rPr lang="en-US" sz="2400" i="1" dirty="0">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b="0" i="1" smtClean="0">
                            <a:latin typeface="Cambria Math" charset="0"/>
                            <a:ea typeface="Times New Roman" charset="0"/>
                            <a:cs typeface="Times New Roman" charset="0"/>
                          </a:rPr>
                          <m:t> </m:t>
                        </m:r>
                      </m:sup>
                    </m:sSup>
                  </m:oMath>
                </a14:m>
                <a:r>
                  <a:rPr lang="en-US" sz="2400" dirty="0" smtClean="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𝑝</m:t>
                    </m:r>
                  </m:oMath>
                </a14:m>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𝑞</m:t>
                    </m:r>
                  </m:oMath>
                </a14:m>
                <a:r>
                  <a:rPr lang="en-US" sz="2400" dirty="0" smtClean="0">
                    <a:latin typeface="Times New Roman" charset="0"/>
                    <a:ea typeface="Times New Roman" charset="0"/>
                    <a:cs typeface="Times New Roman" charset="0"/>
                  </a:rPr>
                  <a:t> given in (2) for </a:t>
                </a:r>
                <a14:m>
                  <m:oMath xmlns:m="http://schemas.openxmlformats.org/officeDocument/2006/math">
                    <m:r>
                      <a:rPr lang="en-US" sz="2400" i="1">
                        <a:latin typeface="Cambria Math" charset="0"/>
                        <a:ea typeface="Times New Roman" charset="0"/>
                        <a:cs typeface="Times New Roman" charset="0"/>
                      </a:rPr>
                      <m:t>𝑖</m:t>
                    </m:r>
                    <m:r>
                      <a:rPr lang="en-US" sz="2400" i="1">
                        <a:latin typeface="Cambria Math" charset="0"/>
                        <a:ea typeface="Times New Roman" charset="0"/>
                        <a:cs typeface="Times New Roman" charset="0"/>
                      </a:rPr>
                      <m:t> </m:t>
                    </m:r>
                  </m:oMath>
                </a14:m>
                <a:r>
                  <a:rPr lang="en-US" sz="2400" dirty="0">
                    <a:latin typeface="Times New Roman" charset="0"/>
                    <a:ea typeface="Times New Roman" charset="0"/>
                    <a:cs typeface="Times New Roman" charset="0"/>
                  </a:rPr>
                  <a:t>=1,</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t>
                </a:r>
                <a14:m>
                  <m:oMath xmlns:m="http://schemas.openxmlformats.org/officeDocument/2006/math">
                    <m:r>
                      <a:rPr lang="en-US" sz="2400" i="1" dirty="0">
                        <a:latin typeface="Cambria Math" charset="0"/>
                        <a:ea typeface="Times New Roman" charset="0"/>
                        <a:cs typeface="Times New Roman" charset="0"/>
                      </a:rPr>
                      <m:t>𝑛</m:t>
                    </m:r>
                  </m:oMath>
                </a14:m>
                <a:r>
                  <a:rPr lang="en-US" sz="2400" dirty="0" smtClean="0">
                    <a:latin typeface="Times New Roman" charset="0"/>
                    <a:ea typeface="Times New Roman" charset="0"/>
                    <a:cs typeface="Times New Roman" charset="0"/>
                  </a:rPr>
                  <a:t> and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𝜈</m:t>
                        </m:r>
                      </m:e>
                      <m:sub>
                        <m:r>
                          <a:rPr lang="en-US" sz="2400" i="1">
                            <a:latin typeface="Cambria Math" charset="0"/>
                            <a:ea typeface="Times New Roman" charset="0"/>
                            <a:cs typeface="Times New Roman" charset="0"/>
                          </a:rPr>
                          <m:t>𝑖</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𝑛</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r>
                      <a:rPr lang="en-US" sz="2400" b="0" i="1" smtClean="0">
                        <a:latin typeface="Cambria Math" charset="0"/>
                        <a:ea typeface="Times New Roman" charset="0"/>
                        <a:cs typeface="Times New Roman" charset="0"/>
                      </a:rPr>
                      <m:t> </m:t>
                    </m:r>
                  </m:oMath>
                </a14:m>
                <a:r>
                  <a:rPr lang="en-US" sz="2400" dirty="0" smtClean="0">
                    <a:latin typeface="Times New Roman" charset="0"/>
                    <a:ea typeface="Times New Roman" charset="0"/>
                    <a:cs typeface="Times New Roman" charset="0"/>
                  </a:rPr>
                  <a:t>is the value of a short forward position maturing in </a:t>
                </a:r>
                <a14:m>
                  <m:oMath xmlns:m="http://schemas.openxmlformats.org/officeDocument/2006/math">
                    <m:r>
                      <a:rPr lang="en-US" sz="2400" i="1" dirty="0">
                        <a:latin typeface="Cambria Math" charset="0"/>
                        <a:ea typeface="Times New Roman" charset="0"/>
                        <a:cs typeface="Times New Roman" charset="0"/>
                      </a:rPr>
                      <m:t>𝑛</m:t>
                    </m:r>
                    <m:r>
                      <a:rPr lang="en-US" sz="2400" b="0" i="0" dirty="0" smtClean="0">
                        <a:latin typeface="Cambria Math" charset="0"/>
                        <a:ea typeface="Times New Roman" charset="0"/>
                        <a:cs typeface="Times New Roman" charset="0"/>
                      </a:rPr>
                      <m:t>−</m:t>
                    </m:r>
                    <m:r>
                      <a:rPr lang="en-US" sz="2400" i="1">
                        <a:latin typeface="Cambria Math" charset="0"/>
                        <a:ea typeface="Times New Roman" charset="0"/>
                        <a:cs typeface="Times New Roman" charset="0"/>
                      </a:rPr>
                      <m:t>𝑖</m:t>
                    </m:r>
                  </m:oMath>
                </a14:m>
                <a:r>
                  <a:rPr lang="en-US" sz="2400" dirty="0" smtClean="0">
                    <a:latin typeface="Times New Roman" charset="0"/>
                    <a:ea typeface="Times New Roman" charset="0"/>
                    <a:cs typeface="Times New Roman" charset="0"/>
                  </a:rPr>
                  <a:t>+1 periods</a:t>
                </a:r>
                <a:r>
                  <a:rPr lang="en-US" sz="2400" dirty="0" smtClean="0">
                    <a:latin typeface="Times New Roman" charset="0"/>
                    <a:ea typeface="Times New Roman" charset="0"/>
                    <a:cs typeface="Times New Roman" charset="0"/>
                  </a:rPr>
                  <a:t>:</a:t>
                </a:r>
              </a:p>
              <a:p>
                <a:pPr marL="0" indent="0">
                  <a:lnSpc>
                    <a:spcPct val="110000"/>
                  </a:lnSpc>
                  <a:buNone/>
                </a:pP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b="0" i="1" smtClean="0">
                            <a:latin typeface="Cambria Math" charset="0"/>
                            <a:ea typeface="Times New Roman" charset="0"/>
                            <a:cs typeface="Times New Roman" charset="0"/>
                          </a:rPr>
                          <m:t>      </m:t>
                        </m:r>
                        <m:r>
                          <a:rPr lang="en-US" sz="2400" i="1">
                            <a:latin typeface="Cambria Math" charset="0"/>
                            <a:ea typeface="Times New Roman" charset="0"/>
                            <a:cs typeface="Times New Roman" charset="0"/>
                          </a:rPr>
                          <m:t>𝜈</m:t>
                        </m:r>
                      </m:e>
                      <m:sub>
                        <m:r>
                          <a:rPr lang="en-US" sz="2400" i="1">
                            <a:latin typeface="Cambria Math" charset="0"/>
                            <a:ea typeface="Times New Roman" charset="0"/>
                            <a:cs typeface="Times New Roman" charset="0"/>
                          </a:rPr>
                          <m:t>𝑖</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𝑛</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oMath>
                </a14:m>
                <a:r>
                  <a:rPr lang="en-US" sz="2400" dirty="0">
                    <a:latin typeface="Times New Roman" charset="0"/>
                    <a:ea typeface="Times New Roman" charset="0"/>
                    <a:cs typeface="Times New Roman" charset="0"/>
                  </a:rPr>
                  <a:t>=K</a:t>
                </a:r>
                <a14:m>
                  <m:oMath xmlns:m="http://schemas.openxmlformats.org/officeDocument/2006/math">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𝑅</m:t>
                        </m:r>
                      </m:e>
                      <m:sup>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𝑖</m:t>
                        </m:r>
                        <m:r>
                          <a:rPr lang="en-US" sz="2400" i="1" dirty="0">
                            <a:latin typeface="Cambria Math" charset="0"/>
                            <a:ea typeface="Times New Roman" charset="0"/>
                            <a:cs typeface="Times New Roman" charset="0"/>
                          </a:rPr>
                          <m:t>+1</m:t>
                        </m:r>
                      </m:sup>
                    </m:sSup>
                  </m:oMath>
                </a14:m>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S</a:t>
                </a:r>
              </a:p>
              <a:p>
                <a:pPr>
                  <a:lnSpc>
                    <a:spcPct val="110000"/>
                  </a:lnSpc>
                </a:pP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𝑏</m:t>
                        </m:r>
                      </m:e>
                      <m:sub>
                        <m:r>
                          <a:rPr lang="en-US" sz="2400" i="1">
                            <a:latin typeface="Cambria Math" charset="0"/>
                            <a:ea typeface="Times New Roman" charset="0"/>
                            <a:cs typeface="Times New Roman" charset="0"/>
                          </a:rPr>
                          <m:t>𝑖</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𝑛</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e>
                    </m:d>
                  </m:oMath>
                </a14:m>
                <a:r>
                  <a:rPr lang="en-US" sz="2400" dirty="0" smtClean="0">
                    <a:latin typeface="Times New Roman" charset="0"/>
                    <a:ea typeface="Times New Roman" charset="0"/>
                    <a:cs typeface="Times New Roman" charset="0"/>
                  </a:rPr>
                  <a:t> is the initial value of interest received below the boundary for the first </a:t>
                </a:r>
                <a14:m>
                  <m:oMath xmlns:m="http://schemas.openxmlformats.org/officeDocument/2006/math">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𝑖</m:t>
                    </m:r>
                    <m:r>
                      <a:rPr lang="en-US" sz="2400" i="1" dirty="0">
                        <a:latin typeface="Cambria Math" charset="0"/>
                        <a:ea typeface="Times New Roman" charset="0"/>
                        <a:cs typeface="Times New Roman" charset="0"/>
                      </a:rPr>
                      <m:t>+1</m:t>
                    </m:r>
                  </m:oMath>
                </a14:m>
                <a:r>
                  <a:rPr lang="en-US" sz="2400" dirty="0" smtClean="0">
                    <a:latin typeface="Times New Roman" charset="0"/>
                    <a:ea typeface="Times New Roman" charset="0"/>
                    <a:cs typeface="Times New Roman" charset="0"/>
                  </a:rPr>
                  <a:t> periods:</a:t>
                </a:r>
              </a:p>
              <a:p>
                <a:pPr marL="0" indent="0">
                  <a:lnSpc>
                    <a:spcPct val="110000"/>
                  </a:lnSpc>
                  <a:buNone/>
                </a:pPr>
                <a:r>
                  <a:rPr lang="en-US" sz="2000" dirty="0" smtClean="0">
                    <a:latin typeface="Times New Roman" charset="0"/>
                    <a:ea typeface="Times New Roman" charset="0"/>
                    <a:cs typeface="Times New Roman" charset="0"/>
                  </a:rPr>
                  <a:t>                  </a:t>
                </a:r>
                <a14:m>
                  <m:oMath xmlns:m="http://schemas.openxmlformats.org/officeDocument/2006/math">
                    <m:sSubSup>
                      <m:sSubSupPr>
                        <m:ctrlPr>
                          <a:rPr lang="en-US" sz="2000" i="1">
                            <a:latin typeface="Cambria Math" charset="0"/>
                            <a:ea typeface="Times New Roman" charset="0"/>
                            <a:cs typeface="Times New Roman" charset="0"/>
                          </a:rPr>
                        </m:ctrlPr>
                      </m:sSubSupPr>
                      <m:e>
                        <m:r>
                          <a:rPr lang="en-US" sz="2000" b="0" i="1" smtClean="0">
                            <a:latin typeface="Cambria Math" charset="0"/>
                            <a:ea typeface="Times New Roman" charset="0"/>
                            <a:cs typeface="Times New Roman" charset="0"/>
                          </a:rPr>
                          <m:t> </m:t>
                        </m:r>
                        <m:r>
                          <a:rPr lang="en-US" sz="2000" i="1">
                            <a:latin typeface="Cambria Math" charset="0"/>
                            <a:ea typeface="Times New Roman" charset="0"/>
                            <a:cs typeface="Times New Roman" charset="0"/>
                          </a:rPr>
                          <m:t>𝑏</m:t>
                        </m:r>
                      </m:e>
                      <m:sub>
                        <m:r>
                          <a:rPr lang="en-US" sz="2000" i="1">
                            <a:latin typeface="Cambria Math" charset="0"/>
                            <a:ea typeface="Times New Roman" charset="0"/>
                            <a:cs typeface="Times New Roman" charset="0"/>
                          </a:rPr>
                          <m:t>𝑖</m:t>
                        </m:r>
                      </m:sub>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𝑛</m:t>
                        </m:r>
                        <m:r>
                          <a:rPr lang="en-US" sz="2000" i="1">
                            <a:latin typeface="Cambria Math" charset="0"/>
                            <a:ea typeface="Times New Roman" charset="0"/>
                            <a:cs typeface="Times New Roman" charset="0"/>
                          </a:rPr>
                          <m:t>)</m:t>
                        </m:r>
                      </m:sup>
                    </m:sSub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e>
                    </m:d>
                    <m:r>
                      <a:rPr lang="en-US" sz="2000" b="0" i="1" smtClean="0">
                        <a:latin typeface="Cambria Math" charset="0"/>
                        <a:ea typeface="Times New Roman" charset="0"/>
                        <a:cs typeface="Times New Roman" charset="0"/>
                      </a:rPr>
                      <m:t>=</m:t>
                    </m:r>
                    <m:nary>
                      <m:naryPr>
                        <m:chr m:val="∑"/>
                        <m:ctrlPr>
                          <a:rPr lang="is-IS" sz="2000" i="1" dirty="0" smtClean="0">
                            <a:latin typeface="Cambria Math" charset="0"/>
                            <a:ea typeface="Times New Roman" charset="0"/>
                            <a:cs typeface="Times New Roman" charset="0"/>
                          </a:rPr>
                        </m:ctrlPr>
                      </m:naryPr>
                      <m:sub>
                        <m:r>
                          <a:rPr lang="en-US" sz="2000" b="0" i="1" dirty="0" smtClean="0">
                            <a:latin typeface="Cambria Math" charset="0"/>
                            <a:ea typeface="Times New Roman" charset="0"/>
                            <a:cs typeface="Times New Roman" charset="0"/>
                          </a:rPr>
                          <m:t>𝐽</m:t>
                        </m:r>
                        <m:r>
                          <a:rPr lang="en-US" sz="2000" i="1" dirty="0">
                            <a:latin typeface="Cambria Math" charset="0"/>
                            <a:ea typeface="Times New Roman" charset="0"/>
                            <a:cs typeface="Times New Roman" charset="0"/>
                          </a:rPr>
                          <m:t>=</m:t>
                        </m:r>
                        <m:r>
                          <a:rPr lang="en-US" sz="2000" b="0" i="1" dirty="0" smtClean="0">
                            <a:latin typeface="Cambria Math" charset="0"/>
                            <a:ea typeface="Times New Roman" charset="0"/>
                            <a:cs typeface="Times New Roman" charset="0"/>
                          </a:rPr>
                          <m:t>1</m:t>
                        </m:r>
                      </m:sub>
                      <m:sup>
                        <m:r>
                          <a:rPr lang="en-US" sz="2000" i="1" dirty="0">
                            <a:latin typeface="Cambria Math" charset="0"/>
                            <a:ea typeface="Times New Roman" charset="0"/>
                            <a:cs typeface="Times New Roman" charset="0"/>
                          </a:rPr>
                          <m:t>𝑛</m:t>
                        </m:r>
                        <m:r>
                          <a:rPr lang="en-US" sz="2000" b="0" i="1" dirty="0" smtClean="0">
                            <a:latin typeface="Cambria Math" charset="0"/>
                            <a:ea typeface="Times New Roman" charset="0"/>
                            <a:cs typeface="Times New Roman" charset="0"/>
                          </a:rPr>
                          <m:t>−</m:t>
                        </m:r>
                        <m:r>
                          <a:rPr lang="en-US" sz="2000" b="0" i="1" dirty="0" smtClean="0">
                            <a:latin typeface="Cambria Math" charset="0"/>
                            <a:ea typeface="Times New Roman" charset="0"/>
                            <a:cs typeface="Times New Roman" charset="0"/>
                          </a:rPr>
                          <m:t>𝑖</m:t>
                        </m:r>
                        <m:r>
                          <a:rPr lang="en-US" sz="2000" b="0" i="1" dirty="0" smtClean="0">
                            <a:latin typeface="Cambria Math" charset="0"/>
                            <a:ea typeface="Times New Roman" charset="0"/>
                            <a:cs typeface="Times New Roman" charset="0"/>
                          </a:rPr>
                          <m:t>+1</m:t>
                        </m:r>
                      </m:sup>
                      <m:e>
                        <m:r>
                          <a:rPr lang="en-US" sz="2000" b="0" i="1" dirty="0" smtClean="0">
                            <a:latin typeface="Cambria Math"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b="0" i="1" dirty="0" smtClean="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b="0" i="1" smtClean="0">
                                    <a:latin typeface="Cambria Math" charset="0"/>
                                    <a:ea typeface="Times New Roman" charset="0"/>
                                    <a:cs typeface="Times New Roman" charset="0"/>
                                  </a:rPr>
                                  <m:t> </m:t>
                                </m:r>
                                <m:r>
                                  <a:rPr lang="en-US" sz="2000" i="1">
                                    <a:latin typeface="Cambria Math" charset="0"/>
                                    <a:ea typeface="Times New Roman" charset="0"/>
                                    <a:cs typeface="Times New Roman" charset="0"/>
                                  </a:rPr>
                                  <m:t>𝑛</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𝑗</m:t>
                                </m:r>
                                <m:r>
                                  <a:rPr lang="en-US" sz="2000" b="0" i="1" smtClean="0">
                                    <a:latin typeface="Cambria Math" charset="0"/>
                                    <a:ea typeface="Times New Roman" charset="0"/>
                                    <a:cs typeface="Times New Roman" charset="0"/>
                                  </a:rPr>
                                  <m:t>+1,</m:t>
                                </m:r>
                              </m:sub>
                            </m:sSub>
                          </m:den>
                        </m:f>
                        <m:sSup>
                          <m:sSupPr>
                            <m:ctrlPr>
                              <a:rPr lang="en-US" sz="2000" i="1" dirty="0" smtClean="0">
                                <a:latin typeface="Cambria Math" charset="0"/>
                                <a:ea typeface="Times New Roman" charset="0"/>
                                <a:cs typeface="Times New Roman" charset="0"/>
                              </a:rPr>
                            </m:ctrlPr>
                          </m:sSupPr>
                          <m:e>
                            <m:r>
                              <a:rPr lang="en-US" sz="2000" b="0" i="1" dirty="0" smtClean="0">
                                <a:latin typeface="Cambria Math" charset="0"/>
                                <a:ea typeface="Times New Roman" charset="0"/>
                                <a:cs typeface="Times New Roman" charset="0"/>
                              </a:rPr>
                              <m:t>)</m:t>
                            </m:r>
                          </m:e>
                          <m:sup>
                            <m:r>
                              <a:rPr lang="mr-IN" sz="2000" i="1" dirty="0">
                                <a:latin typeface="Cambria Math" charset="0"/>
                                <a:ea typeface="Times New Roman" charset="0"/>
                                <a:cs typeface="Times New Roman" charset="0"/>
                              </a:rPr>
                              <m:t>𝛾</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𝜖</m:t>
                            </m:r>
                          </m:sup>
                        </m:sSup>
                      </m:e>
                    </m:nary>
                    <m:nary>
                      <m:naryPr>
                        <m:chr m:val="∑"/>
                        <m:ctrlPr>
                          <a:rPr lang="is-IS" sz="2000" i="1" dirty="0">
                            <a:latin typeface="Cambria Math" charset="0"/>
                            <a:ea typeface="Times New Roman" charset="0"/>
                            <a:cs typeface="Times New Roman" charset="0"/>
                          </a:rPr>
                        </m:ctrlPr>
                      </m:naryPr>
                      <m:sub>
                        <m:r>
                          <m:rPr>
                            <m:brk m:alnAt="23"/>
                          </m:rPr>
                          <a:rPr lang="en-US" sz="2000" i="1" dirty="0">
                            <a:latin typeface="Cambria Math" charset="0"/>
                            <a:ea typeface="Times New Roman" charset="0"/>
                            <a:cs typeface="Times New Roman" charset="0"/>
                          </a:rPr>
                          <m:t>𝑘</m:t>
                        </m:r>
                        <m:r>
                          <a:rPr lang="en-US" sz="2000" i="1" dirty="0">
                            <a:latin typeface="Cambria Math" charset="0"/>
                            <a:ea typeface="Times New Roman" charset="0"/>
                            <a:cs typeface="Times New Roman" charset="0"/>
                          </a:rPr>
                          <m:t>=0</m:t>
                        </m:r>
                      </m:sub>
                      <m:sup>
                        <m:r>
                          <a:rPr lang="en-US" sz="2000" b="0" i="1" dirty="0" smtClean="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−1</m:t>
                        </m:r>
                      </m:sup>
                      <m:e>
                        <m:f>
                          <m:fPr>
                            <m:ctrlPr>
                              <a:rPr lang="mr-IN" sz="2000" i="1" dirty="0">
                                <a:latin typeface="Cambria Math" charset="0"/>
                                <a:ea typeface="Times New Roman" charset="0"/>
                                <a:cs typeface="Times New Roman" charset="0"/>
                              </a:rPr>
                            </m:ctrlPr>
                          </m:fPr>
                          <m:num>
                            <m:r>
                              <a:rPr lang="en-US" sz="2000" b="0" i="1" dirty="0" smtClean="0">
                                <a:latin typeface="Cambria Math" charset="0"/>
                                <a:ea typeface="Times New Roman" charset="0"/>
                                <a:cs typeface="Times New Roman" charset="0"/>
                              </a:rPr>
                              <m:t>(</m:t>
                            </m:r>
                            <m:r>
                              <a:rPr lang="en-US" sz="2000" i="1" dirty="0">
                                <a:latin typeface="Cambria Math" charset="0"/>
                                <a:ea typeface="Times New Roman" charset="0"/>
                                <a:cs typeface="Times New Roman" charset="0"/>
                              </a:rPr>
                              <m:t>2</m:t>
                            </m:r>
                            <m:r>
                              <a:rPr lang="en-US" sz="2000" i="1" dirty="0">
                                <a:latin typeface="Cambria Math" charset="0"/>
                                <a:ea typeface="Times New Roman" charset="0"/>
                                <a:cs typeface="Times New Roman" charset="0"/>
                              </a:rPr>
                              <m:t>𝜖</m:t>
                            </m:r>
                            <m:r>
                              <m:rPr>
                                <m:sty m:val="p"/>
                              </m:rPr>
                              <a:rPr lang="en-US" sz="2000" dirty="0">
                                <a:latin typeface="Cambria Math" charset="0"/>
                                <a:ea typeface="Times New Roman" charset="0"/>
                                <a:cs typeface="Times New Roman" charset="0"/>
                              </a:rPr>
                              <m:t>ln</m:t>
                            </m:r>
                            <m:r>
                              <a:rPr lang="en-US" sz="2000" i="1" dirty="0">
                                <a:latin typeface="Cambria Math"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 </m:t>
                                    </m:r>
                                    <m:r>
                                      <a:rPr lang="en-US" sz="2000" i="1">
                                        <a:latin typeface="Cambria Math" charset="0"/>
                                        <a:ea typeface="Times New Roman" charset="0"/>
                                        <a:cs typeface="Times New Roman" charset="0"/>
                                      </a:rPr>
                                      <m:t>𝑛</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𝑗</m:t>
                                    </m:r>
                                    <m:r>
                                      <a:rPr lang="en-US" sz="2000" i="1">
                                        <a:latin typeface="Cambria Math" charset="0"/>
                                        <a:ea typeface="Times New Roman" charset="0"/>
                                        <a:cs typeface="Times New Roman" charset="0"/>
                                      </a:rPr>
                                      <m:t>+1,</m:t>
                                    </m:r>
                                  </m:sub>
                                </m:sSub>
                              </m:den>
                            </m:f>
                            <m:r>
                              <a:rPr lang="en-US" sz="2000" i="1" dirty="0">
                                <a:latin typeface="Cambria Math" charset="0"/>
                                <a:ea typeface="Times New Roman" charset="0"/>
                                <a:cs typeface="Times New Roman" charset="0"/>
                              </a:rPr>
                              <m:t>)</m:t>
                            </m:r>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en-US" sz="2000" i="1" dirty="0">
                                    <a:latin typeface="Cambria Math" charset="0"/>
                                    <a:ea typeface="Times New Roman" charset="0"/>
                                    <a:cs typeface="Times New Roman" charset="0"/>
                                  </a:rPr>
                                  <m:t>𝑘</m:t>
                                </m:r>
                              </m:sup>
                            </m:sSup>
                          </m:num>
                          <m:den>
                            <m:r>
                              <a:rPr lang="en-US" sz="2000" i="1" dirty="0">
                                <a:latin typeface="Cambria Math" charset="0"/>
                                <a:ea typeface="Times New Roman" charset="0"/>
                                <a:cs typeface="Times New Roman" charset="0"/>
                              </a:rPr>
                              <m:t>𝐾</m:t>
                            </m:r>
                            <m:r>
                              <a:rPr lang="en-US" sz="2000" i="1" dirty="0">
                                <a:latin typeface="Cambria Math" charset="0"/>
                                <a:ea typeface="Times New Roman" charset="0"/>
                                <a:cs typeface="Times New Roman" charset="0"/>
                              </a:rPr>
                              <m:t>!</m:t>
                            </m:r>
                          </m:den>
                        </m:f>
                        <m:nary>
                          <m:naryPr>
                            <m:chr m:val="∑"/>
                            <m:ctrlPr>
                              <a:rPr lang="is-IS" sz="2000" i="1" dirty="0">
                                <a:latin typeface="Cambria Math" charset="0"/>
                                <a:ea typeface="Times New Roman" charset="0"/>
                                <a:cs typeface="Times New Roman" charset="0"/>
                              </a:rPr>
                            </m:ctrlPr>
                          </m:naryPr>
                          <m:sub>
                            <m:r>
                              <a:rPr lang="en-US" sz="2000" i="1" dirty="0">
                                <a:latin typeface="Cambria Math" charset="0"/>
                                <a:ea typeface="Times New Roman" charset="0"/>
                                <a:cs typeface="Times New Roman" charset="0"/>
                              </a:rPr>
                              <m:t>𝑙</m:t>
                            </m:r>
                            <m:r>
                              <a:rPr lang="en-US" sz="2000" i="1" dirty="0">
                                <a:latin typeface="Cambria Math" charset="0"/>
                                <a:ea typeface="Times New Roman" charset="0"/>
                                <a:cs typeface="Times New Roman" charset="0"/>
                              </a:rPr>
                              <m:t>=0</m:t>
                            </m:r>
                          </m:sub>
                          <m:sup>
                            <m:r>
                              <a:rPr lang="en-US" sz="2000" b="0" i="1" dirty="0" smtClean="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𝑘</m:t>
                            </m:r>
                            <m:r>
                              <a:rPr lang="en-US" sz="2000" i="1" dirty="0">
                                <a:latin typeface="Cambria Math" charset="0"/>
                                <a:ea typeface="Times New Roman" charset="0"/>
                                <a:cs typeface="Times New Roman" charset="0"/>
                              </a:rPr>
                              <m:t>−1</m:t>
                            </m:r>
                          </m:sup>
                          <m:e>
                            <m:d>
                              <m:dPr>
                                <m:ctrlPr>
                                  <a:rPr lang="mr-IN" sz="2000" i="1" dirty="0">
                                    <a:latin typeface="Cambria Math" charset="0"/>
                                    <a:ea typeface="Times New Roman" charset="0"/>
                                    <a:cs typeface="Times New Roman" charset="0"/>
                                  </a:rPr>
                                </m:ctrlPr>
                              </m:dPr>
                              <m:e>
                                <m:f>
                                  <m:fPr>
                                    <m:type m:val="noBa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𝑛</m:t>
                                    </m:r>
                                    <m:r>
                                      <a:rPr lang="en-US" sz="2000" i="1" dirty="0">
                                        <a:latin typeface="Cambria Math" charset="0"/>
                                        <a:ea typeface="Times New Roman" charset="0"/>
                                        <a:cs typeface="Times New Roman" charset="0"/>
                                      </a:rPr>
                                      <m:t>−1+</m:t>
                                    </m:r>
                                    <m:r>
                                      <a:rPr lang="en-US" sz="2000" i="1" dirty="0">
                                        <a:latin typeface="Cambria Math" charset="0"/>
                                        <a:ea typeface="Times New Roman" charset="0"/>
                                        <a:cs typeface="Times New Roman" charset="0"/>
                                      </a:rPr>
                                      <m:t>𝑙</m:t>
                                    </m:r>
                                  </m:num>
                                  <m:den>
                                    <m:r>
                                      <a:rPr lang="en-US" sz="2000" b="0" i="1" dirty="0" smtClean="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−1</m:t>
                                    </m:r>
                                  </m:den>
                                </m:f>
                              </m:e>
                            </m:d>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𝑞</m:t>
                                </m:r>
                              </m:e>
                              <m:sup>
                                <m:r>
                                  <a:rPr lang="en-US" sz="2000" b="0" i="1" dirty="0" smtClean="0">
                                    <a:latin typeface="Cambria Math" charset="0"/>
                                    <a:ea typeface="Times New Roman" charset="0"/>
                                    <a:cs typeface="Times New Roman" charset="0"/>
                                  </a:rPr>
                                  <m:t>𝑗</m:t>
                                </m:r>
                              </m:sup>
                            </m:sSup>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𝑝</m:t>
                                </m:r>
                              </m:e>
                              <m:sup>
                                <m:r>
                                  <a:rPr lang="en-US" sz="2000" i="1" dirty="0">
                                    <a:latin typeface="Cambria Math" charset="0"/>
                                    <a:ea typeface="Times New Roman" charset="0"/>
                                    <a:cs typeface="Times New Roman" charset="0"/>
                                  </a:rPr>
                                  <m:t>𝑘</m:t>
                                </m:r>
                                <m:r>
                                  <a:rPr lang="en-US" sz="2000" b="0" i="1" dirty="0" smtClean="0">
                                    <a:latin typeface="Cambria Math" charset="0"/>
                                    <a:ea typeface="Times New Roman" charset="0"/>
                                    <a:cs typeface="Times New Roman" charset="0"/>
                                  </a:rPr>
                                  <m:t>+</m:t>
                                </m:r>
                                <m:r>
                                  <a:rPr lang="en-US" sz="2000" b="0" i="1" dirty="0" smtClean="0">
                                    <a:latin typeface="Cambria Math" charset="0"/>
                                    <a:ea typeface="Times New Roman" charset="0"/>
                                    <a:cs typeface="Times New Roman" charset="0"/>
                                  </a:rPr>
                                  <m:t>𝑙</m:t>
                                </m:r>
                              </m:sup>
                            </m:sSup>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𝑅</m:t>
                                </m:r>
                              </m:e>
                              <m:sup>
                                <m:r>
                                  <a:rPr lang="en-US" sz="2000" b="0" i="1" dirty="0" smtClean="0">
                                    <a:latin typeface="Cambria Math" charset="0"/>
                                    <a:ea typeface="Times New Roman" charset="0"/>
                                    <a:cs typeface="Times New Roman" charset="0"/>
                                  </a:rPr>
                                  <m:t>𝑗</m:t>
                                </m:r>
                              </m:sup>
                            </m:sSup>
                            <m:r>
                              <a:rPr lang="en-US" sz="2000" b="0" i="1" dirty="0" smtClean="0">
                                <a:latin typeface="Cambria Math" charset="0"/>
                                <a:ea typeface="Times New Roman" charset="0"/>
                                <a:cs typeface="Times New Roman" charset="0"/>
                              </a:rPr>
                              <m:t>𝑟</m:t>
                            </m:r>
                            <m:r>
                              <m:rPr>
                                <m:sty m:val="p"/>
                              </m:rPr>
                              <a:rPr lang="en-US" sz="2000" dirty="0">
                                <a:latin typeface="Cambria Math" charset="0"/>
                                <a:ea typeface="Times New Roman" charset="0"/>
                                <a:cs typeface="Times New Roman" charset="0"/>
                              </a:rPr>
                              <m:t>Δ</m:t>
                            </m:r>
                          </m:e>
                        </m:nary>
                      </m:e>
                    </m:nary>
                  </m:oMath>
                </a14:m>
                <a:endParaRPr lang="en-US" sz="2000" dirty="0" smtClean="0">
                  <a:latin typeface="Times New Roman" charset="0"/>
                  <a:ea typeface="Times New Roman" charset="0"/>
                  <a:cs typeface="Times New Roman" charset="0"/>
                </a:endParaRPr>
              </a:p>
              <a:p>
                <a:pPr>
                  <a:lnSpc>
                    <a:spcPct val="110000"/>
                  </a:lnSpc>
                </a:pPr>
                <a:r>
                  <a:rPr lang="en-US" sz="2400" dirty="0" smtClean="0">
                    <a:latin typeface="Times New Roman" charset="0"/>
                    <a:ea typeface="Times New Roman" charset="0"/>
                    <a:cs typeface="Times New Roman" charset="0"/>
                  </a:rPr>
                  <a:t>And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𝐴</m:t>
                        </m:r>
                      </m:e>
                      <m:sub>
                        <m:r>
                          <a:rPr lang="en-US" sz="2400" i="1">
                            <a:latin typeface="Cambria Math" charset="0"/>
                            <a:ea typeface="Times New Roman" charset="0"/>
                            <a:cs typeface="Times New Roman" charset="0"/>
                          </a:rPr>
                          <m:t>𝑖</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𝑛</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𝑆</m:t>
                        </m:r>
                        <m:r>
                          <a:rPr lang="en-US" sz="2400" i="1">
                            <a:latin typeface="Cambria Math" charset="0"/>
                            <a:ea typeface="Times New Roman" charset="0"/>
                            <a:cs typeface="Times New Roman" charset="0"/>
                          </a:rPr>
                          <m:t>;1</m:t>
                        </m:r>
                      </m:e>
                    </m:d>
                  </m:oMath>
                </a14:m>
                <a:r>
                  <a:rPr lang="en-US" sz="2400" dirty="0" smtClean="0">
                    <a:latin typeface="Times New Roman" charset="0"/>
                    <a:ea typeface="Times New Roman" charset="0"/>
                    <a:cs typeface="Times New Roman" charset="0"/>
                  </a:rPr>
                  <a:t> is the initial value of an out-of-the-money European call less interest paid above the boundary over the complementary period:</a:t>
                </a:r>
              </a:p>
              <a:p>
                <a:pPr marL="0" indent="0">
                  <a:lnSpc>
                    <a:spcPct val="110000"/>
                  </a:lnSpc>
                  <a:buNone/>
                </a:pPr>
                <a14:m>
                  <m:oMathPara xmlns:m="http://schemas.openxmlformats.org/officeDocument/2006/math">
                    <m:oMathParaPr>
                      <m:jc m:val="centerGroup"/>
                    </m:oMathParaPr>
                    <m:oMath xmlns:m="http://schemas.openxmlformats.org/officeDocument/2006/math">
                      <m:sSubSup>
                        <m:sSubSupPr>
                          <m:ctrlPr>
                            <a:rPr lang="en-US" sz="2000" i="1">
                              <a:latin typeface="Cambria Math" charset="0"/>
                              <a:ea typeface="Times New Roman" charset="0"/>
                              <a:cs typeface="Times New Roman" charset="0"/>
                            </a:rPr>
                          </m:ctrlPr>
                        </m:sSubSupPr>
                        <m:e>
                          <m:r>
                            <a:rPr lang="en-US" sz="2000" i="1">
                              <a:latin typeface="Cambria Math" charset="0"/>
                              <a:ea typeface="Times New Roman" charset="0"/>
                              <a:cs typeface="Times New Roman" charset="0"/>
                            </a:rPr>
                            <m:t>𝐴</m:t>
                          </m:r>
                        </m:e>
                        <m:sub>
                          <m:r>
                            <a:rPr lang="en-US" sz="2000" i="1">
                              <a:latin typeface="Cambria Math" charset="0"/>
                              <a:ea typeface="Times New Roman" charset="0"/>
                              <a:cs typeface="Times New Roman" charset="0"/>
                            </a:rPr>
                            <m:t>𝑖</m:t>
                          </m:r>
                        </m:sub>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𝑛</m:t>
                          </m:r>
                          <m:r>
                            <a:rPr lang="en-US" sz="2000" i="1">
                              <a:latin typeface="Cambria Math" charset="0"/>
                              <a:ea typeface="Times New Roman" charset="0"/>
                              <a:cs typeface="Times New Roman" charset="0"/>
                            </a:rPr>
                            <m:t>)</m:t>
                          </m:r>
                        </m:sup>
                      </m:sSubSup>
                      <m:d>
                        <m:dPr>
                          <m:ctrlPr>
                            <a:rPr lang="mr-IN" sz="2000" i="1">
                              <a:latin typeface="Cambria Math" charset="0"/>
                              <a:ea typeface="Times New Roman" charset="0"/>
                              <a:cs typeface="Times New Roman" charset="0"/>
                            </a:rPr>
                          </m:ctrlPr>
                        </m:dPr>
                        <m:e>
                          <m:r>
                            <a:rPr lang="en-US" sz="2000" i="1">
                              <a:latin typeface="Cambria Math" charset="0"/>
                              <a:ea typeface="Times New Roman" charset="0"/>
                              <a:cs typeface="Times New Roman" charset="0"/>
                            </a:rPr>
                            <m:t>𝑆</m:t>
                          </m:r>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h</m:t>
                          </m:r>
                        </m:e>
                      </m:d>
                      <m:r>
                        <a:rPr lang="en-US" sz="2000" i="1">
                          <a:latin typeface="Cambria Math" charset="0"/>
                          <a:ea typeface="Times New Roman" charset="0"/>
                          <a:cs typeface="Times New Roman" charset="0"/>
                        </a:rPr>
                        <m:t>=</m:t>
                      </m:r>
                      <m:nary>
                        <m:naryPr>
                          <m:chr m:val="∑"/>
                          <m:ctrlPr>
                            <a:rPr lang="is-IS" sz="2000" i="1" dirty="0">
                              <a:latin typeface="Cambria Math" charset="0"/>
                              <a:ea typeface="Times New Roman" charset="0"/>
                              <a:cs typeface="Times New Roman" charset="0"/>
                            </a:rPr>
                          </m:ctrlPr>
                        </m:naryPr>
                        <m:sub>
                          <m:r>
                            <a:rPr lang="en-US" sz="2000" i="1" dirty="0">
                              <a:latin typeface="Cambria Math" charset="0"/>
                              <a:ea typeface="Times New Roman" charset="0"/>
                              <a:cs typeface="Times New Roman" charset="0"/>
                            </a:rPr>
                            <m:t>𝐽</m:t>
                          </m:r>
                          <m:r>
                            <a:rPr lang="en-US" sz="2000" i="1" dirty="0">
                              <a:latin typeface="Cambria Math" charset="0"/>
                              <a:ea typeface="Times New Roman" charset="0"/>
                              <a:cs typeface="Times New Roman" charset="0"/>
                            </a:rPr>
                            <m:t>=</m:t>
                          </m:r>
                          <m:r>
                            <a:rPr lang="en-US" sz="2000" b="0" i="1" dirty="0" smtClean="0">
                              <a:latin typeface="Cambria Math" charset="0"/>
                              <a:ea typeface="Times New Roman" charset="0"/>
                              <a:cs typeface="Times New Roman" charset="0"/>
                            </a:rPr>
                            <m:t>h</m:t>
                          </m:r>
                        </m:sub>
                        <m:sup>
                          <m:r>
                            <a:rPr lang="en-US" sz="2000" i="1" dirty="0">
                              <a:latin typeface="Cambria Math" charset="0"/>
                              <a:ea typeface="Times New Roman" charset="0"/>
                              <a:cs typeface="Times New Roman" charset="0"/>
                            </a:rPr>
                            <m:t>𝑛</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𝑖</m:t>
                          </m:r>
                          <m:r>
                            <a:rPr lang="en-US" sz="2000" i="1" dirty="0">
                              <a:latin typeface="Cambria Math" charset="0"/>
                              <a:ea typeface="Times New Roman" charset="0"/>
                              <a:cs typeface="Times New Roman" charset="0"/>
                            </a:rPr>
                            <m:t>+1</m:t>
                          </m:r>
                        </m:sup>
                        <m:e>
                          <m:r>
                            <a:rPr lang="en-US" sz="2000" i="1" dirty="0">
                              <a:latin typeface="Cambria Math"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 </m:t>
                                  </m:r>
                                  <m:r>
                                    <a:rPr lang="en-US" sz="2000" i="1">
                                      <a:latin typeface="Cambria Math" charset="0"/>
                                      <a:ea typeface="Times New Roman" charset="0"/>
                                      <a:cs typeface="Times New Roman" charset="0"/>
                                    </a:rPr>
                                    <m:t>𝑛</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𝑗</m:t>
                                  </m:r>
                                  <m:r>
                                    <a:rPr lang="en-US" sz="2000" i="1">
                                      <a:latin typeface="Cambria Math" charset="0"/>
                                      <a:ea typeface="Times New Roman" charset="0"/>
                                      <a:cs typeface="Times New Roman" charset="0"/>
                                    </a:rPr>
                                    <m:t>+1,</m:t>
                                  </m:r>
                                </m:sub>
                              </m:sSub>
                            </m:den>
                          </m:f>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mr-IN" sz="2000" i="1" dirty="0">
                                  <a:latin typeface="Cambria Math" charset="0"/>
                                  <a:ea typeface="Times New Roman" charset="0"/>
                                  <a:cs typeface="Times New Roman" charset="0"/>
                                </a:rPr>
                                <m:t>𝛾</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𝜖</m:t>
                              </m:r>
                            </m:sup>
                          </m:sSup>
                        </m:e>
                      </m:nary>
                      <m:nary>
                        <m:naryPr>
                          <m:chr m:val="∑"/>
                          <m:ctrlPr>
                            <a:rPr lang="is-IS" sz="2000" i="1" dirty="0">
                              <a:latin typeface="Cambria Math" charset="0"/>
                              <a:ea typeface="Times New Roman" charset="0"/>
                              <a:cs typeface="Times New Roman" charset="0"/>
                            </a:rPr>
                          </m:ctrlPr>
                        </m:naryPr>
                        <m:sub>
                          <m:r>
                            <m:rPr>
                              <m:brk m:alnAt="23"/>
                            </m:rPr>
                            <a:rPr lang="en-US" sz="2000" i="1" dirty="0">
                              <a:latin typeface="Cambria Math" charset="0"/>
                              <a:ea typeface="Times New Roman" charset="0"/>
                              <a:cs typeface="Times New Roman" charset="0"/>
                            </a:rPr>
                            <m:t>𝑘</m:t>
                          </m:r>
                          <m:r>
                            <a:rPr lang="en-US" sz="2000" i="1" dirty="0">
                              <a:latin typeface="Cambria Math" charset="0"/>
                              <a:ea typeface="Times New Roman" charset="0"/>
                              <a:cs typeface="Times New Roman" charset="0"/>
                            </a:rPr>
                            <m:t>=0</m:t>
                          </m:r>
                        </m:sub>
                        <m:sup>
                          <m:r>
                            <a:rPr lang="en-US" sz="2000" i="1" dirty="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−1</m:t>
                          </m:r>
                        </m:sup>
                        <m:e>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(2</m:t>
                              </m:r>
                              <m:r>
                                <a:rPr lang="en-US" sz="2000" i="1" dirty="0">
                                  <a:latin typeface="Cambria Math" charset="0"/>
                                  <a:ea typeface="Times New Roman" charset="0"/>
                                  <a:cs typeface="Times New Roman" charset="0"/>
                                </a:rPr>
                                <m:t>𝜖</m:t>
                              </m:r>
                              <m:r>
                                <m:rPr>
                                  <m:sty m:val="p"/>
                                </m:rPr>
                                <a:rPr lang="en-US" sz="2000" dirty="0">
                                  <a:latin typeface="Cambria Math" charset="0"/>
                                  <a:ea typeface="Times New Roman" charset="0"/>
                                  <a:cs typeface="Times New Roman" charset="0"/>
                                </a:rPr>
                                <m:t>ln</m:t>
                              </m:r>
                              <m:r>
                                <a:rPr lang="en-US" sz="2000" i="1" dirty="0">
                                  <a:latin typeface="Cambria Math" charset="0"/>
                                  <a:ea typeface="Times New Roman" charset="0"/>
                                  <a:cs typeface="Times New Roman" charset="0"/>
                                </a:rPr>
                                <m:t>(</m:t>
                              </m:r>
                              <m:f>
                                <m:fP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𝑆</m:t>
                                  </m:r>
                                </m:num>
                                <m:den>
                                  <m:sSub>
                                    <m:sSubPr>
                                      <m:ctrlPr>
                                        <a:rPr lang="en-US" sz="2000" i="1">
                                          <a:latin typeface="Cambria Math" charset="0"/>
                                          <a:ea typeface="Times New Roman" charset="0"/>
                                          <a:cs typeface="Times New Roman" charset="0"/>
                                        </a:rPr>
                                      </m:ctrlPr>
                                    </m:sSubPr>
                                    <m:e>
                                      <m:bar>
                                        <m:barPr>
                                          <m:ctrlPr>
                                            <a:rPr lang="en-US" sz="2000" i="1">
                                              <a:latin typeface="Cambria Math" charset="0"/>
                                              <a:ea typeface="Times New Roman" charset="0"/>
                                              <a:cs typeface="Times New Roman" charset="0"/>
                                            </a:rPr>
                                          </m:ctrlPr>
                                        </m:barPr>
                                        <m:e>
                                          <m:r>
                                            <a:rPr lang="en-US" sz="2000" i="1">
                                              <a:latin typeface="Cambria Math" charset="0"/>
                                              <a:ea typeface="Times New Roman" charset="0"/>
                                              <a:cs typeface="Times New Roman" charset="0"/>
                                            </a:rPr>
                                            <m:t>𝑆</m:t>
                                          </m:r>
                                        </m:e>
                                      </m:bar>
                                    </m:e>
                                    <m:sub>
                                      <m:r>
                                        <a:rPr lang="en-US" sz="2000" i="1">
                                          <a:latin typeface="Cambria Math" charset="0"/>
                                          <a:ea typeface="Times New Roman" charset="0"/>
                                          <a:cs typeface="Times New Roman" charset="0"/>
                                        </a:rPr>
                                        <m:t> </m:t>
                                      </m:r>
                                      <m:r>
                                        <a:rPr lang="en-US" sz="2000" i="1">
                                          <a:latin typeface="Cambria Math" charset="0"/>
                                          <a:ea typeface="Times New Roman" charset="0"/>
                                          <a:cs typeface="Times New Roman" charset="0"/>
                                        </a:rPr>
                                        <m:t>𝑛</m:t>
                                      </m:r>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𝑗</m:t>
                                      </m:r>
                                      <m:r>
                                        <a:rPr lang="en-US" sz="2000" i="1">
                                          <a:latin typeface="Cambria Math" charset="0"/>
                                          <a:ea typeface="Times New Roman" charset="0"/>
                                          <a:cs typeface="Times New Roman" charset="0"/>
                                        </a:rPr>
                                        <m:t>+1,</m:t>
                                      </m:r>
                                    </m:sub>
                                  </m:sSub>
                                </m:den>
                              </m:f>
                              <m:r>
                                <a:rPr lang="en-US" sz="2000" i="1" dirty="0">
                                  <a:latin typeface="Cambria Math" charset="0"/>
                                  <a:ea typeface="Times New Roman" charset="0"/>
                                  <a:cs typeface="Times New Roman" charset="0"/>
                                </a:rPr>
                                <m:t>)</m:t>
                              </m:r>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m:t>
                                  </m:r>
                                </m:e>
                                <m:sup>
                                  <m:r>
                                    <a:rPr lang="en-US" sz="2000" i="1" dirty="0">
                                      <a:latin typeface="Cambria Math" charset="0"/>
                                      <a:ea typeface="Times New Roman" charset="0"/>
                                      <a:cs typeface="Times New Roman" charset="0"/>
                                    </a:rPr>
                                    <m:t>𝑘</m:t>
                                  </m:r>
                                </m:sup>
                              </m:sSup>
                            </m:num>
                            <m:den>
                              <m:r>
                                <a:rPr lang="en-US" sz="2000" i="1" dirty="0">
                                  <a:latin typeface="Cambria Math" charset="0"/>
                                  <a:ea typeface="Times New Roman" charset="0"/>
                                  <a:cs typeface="Times New Roman" charset="0"/>
                                </a:rPr>
                                <m:t>𝐾</m:t>
                              </m:r>
                              <m:r>
                                <a:rPr lang="en-US" sz="2000" i="1" dirty="0">
                                  <a:latin typeface="Cambria Math" charset="0"/>
                                  <a:ea typeface="Times New Roman" charset="0"/>
                                  <a:cs typeface="Times New Roman" charset="0"/>
                                </a:rPr>
                                <m:t>!</m:t>
                              </m:r>
                            </m:den>
                          </m:f>
                          <m:nary>
                            <m:naryPr>
                              <m:chr m:val="∑"/>
                              <m:ctrlPr>
                                <a:rPr lang="is-IS" sz="2000" i="1" dirty="0">
                                  <a:latin typeface="Cambria Math" charset="0"/>
                                  <a:ea typeface="Times New Roman" charset="0"/>
                                  <a:cs typeface="Times New Roman" charset="0"/>
                                </a:rPr>
                              </m:ctrlPr>
                            </m:naryPr>
                            <m:sub>
                              <m:r>
                                <a:rPr lang="en-US" sz="2000" i="1" dirty="0">
                                  <a:latin typeface="Cambria Math" charset="0"/>
                                  <a:ea typeface="Times New Roman" charset="0"/>
                                  <a:cs typeface="Times New Roman" charset="0"/>
                                </a:rPr>
                                <m:t>𝑙</m:t>
                              </m:r>
                              <m:r>
                                <a:rPr lang="en-US" sz="2000" i="1" dirty="0">
                                  <a:latin typeface="Cambria Math" charset="0"/>
                                  <a:ea typeface="Times New Roman" charset="0"/>
                                  <a:cs typeface="Times New Roman" charset="0"/>
                                </a:rPr>
                                <m:t>=0</m:t>
                              </m:r>
                            </m:sub>
                            <m:sup>
                              <m:r>
                                <a:rPr lang="en-US" sz="2000" i="1" dirty="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𝑘</m:t>
                              </m:r>
                              <m:r>
                                <a:rPr lang="en-US" sz="2000" i="1" dirty="0">
                                  <a:latin typeface="Cambria Math" charset="0"/>
                                  <a:ea typeface="Times New Roman" charset="0"/>
                                  <a:cs typeface="Times New Roman" charset="0"/>
                                </a:rPr>
                                <m:t>−1</m:t>
                              </m:r>
                            </m:sup>
                            <m:e>
                              <m:d>
                                <m:dPr>
                                  <m:ctrlPr>
                                    <a:rPr lang="mr-IN" sz="2000" i="1" dirty="0">
                                      <a:latin typeface="Cambria Math" charset="0"/>
                                      <a:ea typeface="Times New Roman" charset="0"/>
                                      <a:cs typeface="Times New Roman" charset="0"/>
                                    </a:rPr>
                                  </m:ctrlPr>
                                </m:dPr>
                                <m:e>
                                  <m:f>
                                    <m:fPr>
                                      <m:type m:val="noBar"/>
                                      <m:ctrlPr>
                                        <a:rPr lang="mr-IN" sz="2000" i="1" dirty="0">
                                          <a:latin typeface="Cambria Math" charset="0"/>
                                          <a:ea typeface="Times New Roman" charset="0"/>
                                          <a:cs typeface="Times New Roman" charset="0"/>
                                        </a:rPr>
                                      </m:ctrlPr>
                                    </m:fPr>
                                    <m:num>
                                      <m:r>
                                        <a:rPr lang="en-US" sz="2000" i="1" dirty="0">
                                          <a:latin typeface="Cambria Math" charset="0"/>
                                          <a:ea typeface="Times New Roman" charset="0"/>
                                          <a:cs typeface="Times New Roman" charset="0"/>
                                        </a:rPr>
                                        <m:t>𝑛</m:t>
                                      </m:r>
                                      <m:r>
                                        <a:rPr lang="en-US" sz="2000" i="1" dirty="0">
                                          <a:latin typeface="Cambria Math" charset="0"/>
                                          <a:ea typeface="Times New Roman" charset="0"/>
                                          <a:cs typeface="Times New Roman" charset="0"/>
                                        </a:rPr>
                                        <m:t>−1+</m:t>
                                      </m:r>
                                      <m:r>
                                        <a:rPr lang="en-US" sz="2000" i="1" dirty="0">
                                          <a:latin typeface="Cambria Math" charset="0"/>
                                          <a:ea typeface="Times New Roman" charset="0"/>
                                          <a:cs typeface="Times New Roman" charset="0"/>
                                        </a:rPr>
                                        <m:t>𝑙</m:t>
                                      </m:r>
                                    </m:num>
                                    <m:den>
                                      <m:r>
                                        <a:rPr lang="en-US" sz="2000" i="1" dirty="0">
                                          <a:latin typeface="Cambria Math" charset="0"/>
                                          <a:ea typeface="Times New Roman" charset="0"/>
                                          <a:cs typeface="Times New Roman" charset="0"/>
                                        </a:rPr>
                                        <m:t>𝑗</m:t>
                                      </m:r>
                                      <m:r>
                                        <a:rPr lang="en-US" sz="2000" i="1" dirty="0">
                                          <a:latin typeface="Cambria Math" charset="0"/>
                                          <a:ea typeface="Times New Roman" charset="0"/>
                                          <a:cs typeface="Times New Roman" charset="0"/>
                                        </a:rPr>
                                        <m:t>−1</m:t>
                                      </m:r>
                                    </m:den>
                                  </m:f>
                                </m:e>
                              </m:d>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𝑞</m:t>
                                  </m:r>
                                </m:e>
                                <m:sup>
                                  <m:r>
                                    <a:rPr lang="en-US" sz="2000" i="1" dirty="0">
                                      <a:latin typeface="Cambria Math" charset="0"/>
                                      <a:ea typeface="Times New Roman" charset="0"/>
                                      <a:cs typeface="Times New Roman" charset="0"/>
                                    </a:rPr>
                                    <m:t>𝑗</m:t>
                                  </m:r>
                                </m:sup>
                              </m:sSup>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𝑝</m:t>
                                  </m:r>
                                </m:e>
                                <m:sup>
                                  <m:r>
                                    <a:rPr lang="en-US" sz="2000" i="1" dirty="0">
                                      <a:latin typeface="Cambria Math" charset="0"/>
                                      <a:ea typeface="Times New Roman" charset="0"/>
                                      <a:cs typeface="Times New Roman" charset="0"/>
                                    </a:rPr>
                                    <m:t>𝑘</m:t>
                                  </m:r>
                                  <m:r>
                                    <a:rPr lang="en-US" sz="2000" i="1" dirty="0">
                                      <a:latin typeface="Cambria Math" charset="0"/>
                                      <a:ea typeface="Times New Roman" charset="0"/>
                                      <a:cs typeface="Times New Roman" charset="0"/>
                                    </a:rPr>
                                    <m:t>+</m:t>
                                  </m:r>
                                  <m:r>
                                    <a:rPr lang="en-US" sz="2000" i="1" dirty="0">
                                      <a:latin typeface="Cambria Math" charset="0"/>
                                      <a:ea typeface="Times New Roman" charset="0"/>
                                      <a:cs typeface="Times New Roman" charset="0"/>
                                    </a:rPr>
                                    <m:t>𝑙</m:t>
                                  </m:r>
                                </m:sup>
                              </m:sSup>
                              <m:sSup>
                                <m:sSupPr>
                                  <m:ctrlPr>
                                    <a:rPr lang="en-US" sz="2000" i="1" dirty="0">
                                      <a:latin typeface="Cambria Math" charset="0"/>
                                      <a:ea typeface="Times New Roman" charset="0"/>
                                      <a:cs typeface="Times New Roman" charset="0"/>
                                    </a:rPr>
                                  </m:ctrlPr>
                                </m:sSupPr>
                                <m:e>
                                  <m:r>
                                    <a:rPr lang="en-US" sz="2000" i="1" dirty="0">
                                      <a:latin typeface="Cambria Math" charset="0"/>
                                      <a:ea typeface="Times New Roman" charset="0"/>
                                      <a:cs typeface="Times New Roman" charset="0"/>
                                    </a:rPr>
                                    <m:t>𝑅</m:t>
                                  </m:r>
                                </m:e>
                                <m:sup>
                                  <m:r>
                                    <a:rPr lang="en-US" sz="2000" i="1" dirty="0">
                                      <a:latin typeface="Cambria Math" charset="0"/>
                                      <a:ea typeface="Times New Roman" charset="0"/>
                                      <a:cs typeface="Times New Roman" charset="0"/>
                                    </a:rPr>
                                    <m:t>𝑗</m:t>
                                  </m:r>
                                </m:sup>
                              </m:sSup>
                              <m:r>
                                <a:rPr lang="en-US" sz="2000" i="1" dirty="0">
                                  <a:latin typeface="Cambria Math" charset="0"/>
                                  <a:ea typeface="Times New Roman" charset="0"/>
                                  <a:cs typeface="Times New Roman" charset="0"/>
                                </a:rPr>
                                <m:t>𝑟</m:t>
                              </m:r>
                              <m:r>
                                <m:rPr>
                                  <m:sty m:val="p"/>
                                </m:rPr>
                                <a:rPr lang="en-US" sz="2000" dirty="0">
                                  <a:latin typeface="Cambria Math" charset="0"/>
                                  <a:ea typeface="Times New Roman" charset="0"/>
                                  <a:cs typeface="Times New Roman" charset="0"/>
                                </a:rPr>
                                <m:t>Δ</m:t>
                              </m:r>
                            </m:e>
                          </m:nary>
                        </m:e>
                      </m:nary>
                    </m:oMath>
                  </m:oMathPara>
                </a14:m>
                <a:endParaRPr lang="en-US" sz="2000" dirty="0" smtClean="0">
                  <a:latin typeface="Times New Roman" charset="0"/>
                  <a:ea typeface="Times New Roman" charset="0"/>
                  <a:cs typeface="Times New Roman" charset="0"/>
                </a:endParaRPr>
              </a:p>
              <a:p>
                <a:pPr marL="0" indent="0">
                  <a:lnSpc>
                    <a:spcPct val="170000"/>
                  </a:lnSpc>
                  <a:buNone/>
                </a:pPr>
                <a:endParaRPr lang="en-US" sz="2000" dirty="0">
                  <a:latin typeface="Times New Roman" charset="0"/>
                  <a:ea typeface="Times New Roman" charset="0"/>
                  <a:cs typeface="Times New Roman" charset="0"/>
                </a:endParaRPr>
              </a:p>
              <a:p>
                <a:pPr marL="0" indent="0">
                  <a:buNone/>
                </a:pPr>
                <a:endParaRPr lang="en-US" sz="20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20130"/>
                <a:ext cx="10515600" cy="5936220"/>
              </a:xfrm>
              <a:blipFill rotWithShape="0">
                <a:blip r:embed="rId2"/>
                <a:stretch>
                  <a:fillRect l="-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39</a:t>
            </a:fld>
            <a:endParaRPr lang="en-US"/>
          </a:p>
        </p:txBody>
      </p:sp>
    </p:spTree>
    <p:extLst>
      <p:ext uri="{BB962C8B-B14F-4D97-AF65-F5344CB8AC3E}">
        <p14:creationId xmlns:p14="http://schemas.microsoft.com/office/powerpoint/2010/main" val="707231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548"/>
            <a:ext cx="10515600" cy="957048"/>
          </a:xfrm>
        </p:spPr>
        <p:txBody>
          <a:bodyPr/>
          <a:lstStyle/>
          <a:p>
            <a:r>
              <a:rPr lang="en-US" b="1" dirty="0" smtClean="0">
                <a:latin typeface="Times New Roman" charset="0"/>
                <a:ea typeface="Times New Roman" charset="0"/>
                <a:cs typeface="Times New Roman" charset="0"/>
              </a:rPr>
              <a:t>Randomization</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751702" y="2187574"/>
            <a:ext cx="10515600" cy="4351338"/>
          </a:xfrm>
        </p:spPr>
        <p:txBody>
          <a:bodyPr>
            <a:normAutofit fontScale="77500" lnSpcReduction="20000"/>
          </a:bodyPr>
          <a:lstStyle/>
          <a:p>
            <a:pPr>
              <a:lnSpc>
                <a:spcPct val="150000"/>
              </a:lnSpc>
            </a:pPr>
            <a:r>
              <a:rPr lang="en-US" b="1" dirty="0" smtClean="0">
                <a:latin typeface="Times New Roman" charset="0"/>
                <a:ea typeface="Times New Roman" charset="0"/>
                <a:cs typeface="Times New Roman" charset="0"/>
              </a:rPr>
              <a:t>Step 1: </a:t>
            </a:r>
            <a:r>
              <a:rPr lang="en-US" dirty="0" smtClean="0">
                <a:latin typeface="Times New Roman" charset="0"/>
                <a:ea typeface="Times New Roman" charset="0"/>
                <a:cs typeface="Times New Roman" charset="0"/>
              </a:rPr>
              <a:t>Assuming a reasonable </a:t>
            </a:r>
            <a:r>
              <a:rPr lang="en-US" u="sng" dirty="0" smtClean="0">
                <a:latin typeface="Times New Roman" charset="0"/>
                <a:ea typeface="Times New Roman" charset="0"/>
                <a:cs typeface="Times New Roman" charset="0"/>
              </a:rPr>
              <a:t>distribution</a:t>
            </a:r>
            <a:r>
              <a:rPr lang="en-US" dirty="0" smtClean="0">
                <a:latin typeface="Times New Roman" charset="0"/>
                <a:ea typeface="Times New Roman" charset="0"/>
                <a:cs typeface="Times New Roman" charset="0"/>
              </a:rPr>
              <a:t> for the parameter that we want to randomize.</a:t>
            </a:r>
          </a:p>
          <a:p>
            <a:pPr>
              <a:lnSpc>
                <a:spcPct val="150000"/>
              </a:lnSpc>
            </a:pPr>
            <a:endParaRPr lang="en-US" b="1" dirty="0" smtClean="0">
              <a:latin typeface="Times New Roman" charset="0"/>
              <a:ea typeface="Times New Roman" charset="0"/>
              <a:cs typeface="Times New Roman" charset="0"/>
            </a:endParaRPr>
          </a:p>
          <a:p>
            <a:pPr>
              <a:lnSpc>
                <a:spcPct val="150000"/>
              </a:lnSpc>
            </a:pPr>
            <a:r>
              <a:rPr lang="en-US" b="1" dirty="0" smtClean="0">
                <a:latin typeface="Times New Roman" charset="0"/>
                <a:ea typeface="Times New Roman" charset="0"/>
                <a:cs typeface="Times New Roman" charset="0"/>
              </a:rPr>
              <a:t>Step 2: </a:t>
            </a:r>
            <a:r>
              <a:rPr lang="en-US" dirty="0" smtClean="0">
                <a:latin typeface="Times New Roman" charset="0"/>
                <a:ea typeface="Times New Roman" charset="0"/>
                <a:cs typeface="Times New Roman" charset="0"/>
              </a:rPr>
              <a:t>Calculate the </a:t>
            </a:r>
            <a:r>
              <a:rPr lang="en-US" u="sng" dirty="0" smtClean="0">
                <a:latin typeface="Times New Roman" charset="0"/>
                <a:ea typeface="Times New Roman" charset="0"/>
                <a:cs typeface="Times New Roman" charset="0"/>
              </a:rPr>
              <a:t>expected value</a:t>
            </a:r>
            <a:r>
              <a:rPr lang="en-US" dirty="0" smtClean="0">
                <a:latin typeface="Times New Roman" charset="0"/>
                <a:ea typeface="Times New Roman" charset="0"/>
                <a:cs typeface="Times New Roman" charset="0"/>
              </a:rPr>
              <a:t> of the </a:t>
            </a:r>
            <a:r>
              <a:rPr lang="en-US" u="sng" dirty="0" smtClean="0">
                <a:latin typeface="Times New Roman" charset="0"/>
                <a:ea typeface="Times New Roman" charset="0"/>
                <a:cs typeface="Times New Roman" charset="0"/>
              </a:rPr>
              <a:t>dependent variable</a:t>
            </a:r>
            <a:r>
              <a:rPr lang="en-US" dirty="0" smtClean="0">
                <a:latin typeface="Times New Roman" charset="0"/>
                <a:ea typeface="Times New Roman" charset="0"/>
                <a:cs typeface="Times New Roman" charset="0"/>
              </a:rPr>
              <a:t> in this random parameter setting.</a:t>
            </a:r>
          </a:p>
          <a:p>
            <a:pPr>
              <a:lnSpc>
                <a:spcPct val="150000"/>
              </a:lnSpc>
            </a:pPr>
            <a:endParaRPr lang="en-US" b="1" dirty="0" smtClean="0">
              <a:latin typeface="Times New Roman" charset="0"/>
              <a:ea typeface="Times New Roman" charset="0"/>
              <a:cs typeface="Times New Roman" charset="0"/>
            </a:endParaRPr>
          </a:p>
          <a:p>
            <a:pPr>
              <a:lnSpc>
                <a:spcPct val="150000"/>
              </a:lnSpc>
            </a:pPr>
            <a:r>
              <a:rPr lang="en-US" b="1" dirty="0" smtClean="0">
                <a:latin typeface="Times New Roman" charset="0"/>
                <a:ea typeface="Times New Roman" charset="0"/>
                <a:cs typeface="Times New Roman" charset="0"/>
              </a:rPr>
              <a:t>Step 3: </a:t>
            </a:r>
            <a:r>
              <a:rPr lang="en-US" dirty="0" smtClean="0">
                <a:latin typeface="Times New Roman" charset="0"/>
                <a:ea typeface="Times New Roman" charset="0"/>
                <a:cs typeface="Times New Roman" charset="0"/>
              </a:rPr>
              <a:t>Letting the </a:t>
            </a:r>
            <a:r>
              <a:rPr lang="en-US" u="sng" dirty="0" smtClean="0">
                <a:latin typeface="Times New Roman" charset="0"/>
                <a:ea typeface="Times New Roman" charset="0"/>
                <a:cs typeface="Times New Roman" charset="0"/>
              </a:rPr>
              <a:t>variance</a:t>
            </a:r>
            <a:r>
              <a:rPr lang="en-US" dirty="0" smtClean="0">
                <a:latin typeface="Times New Roman" charset="0"/>
                <a:ea typeface="Times New Roman" charset="0"/>
                <a:cs typeface="Times New Roman" charset="0"/>
              </a:rPr>
              <a:t> of the distribution approaches </a:t>
            </a:r>
            <a:r>
              <a:rPr lang="en-US" u="sng" dirty="0" smtClean="0">
                <a:latin typeface="Times New Roman" charset="0"/>
                <a:ea typeface="Times New Roman" charset="0"/>
                <a:cs typeface="Times New Roman" charset="0"/>
              </a:rPr>
              <a:t>zero</a:t>
            </a:r>
            <a:r>
              <a:rPr lang="en-US" dirty="0" smtClean="0">
                <a:latin typeface="Times New Roman" charset="0"/>
                <a:ea typeface="Times New Roman" charset="0"/>
                <a:cs typeface="Times New Roman" charset="0"/>
              </a:rPr>
              <a:t>, holding the mean of the distribution constant.</a:t>
            </a:r>
            <a:endParaRPr lang="en-US" b="1" dirty="0" smtClean="0">
              <a:latin typeface="Times New Roman" charset="0"/>
              <a:ea typeface="Times New Roman" charset="0"/>
              <a:cs typeface="Times New Roman" charset="0"/>
            </a:endParaRPr>
          </a:p>
          <a:p>
            <a:endParaRPr lang="en-US" b="1"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4</a:t>
            </a:fld>
            <a:endParaRPr lang="en-US"/>
          </a:p>
        </p:txBody>
      </p:sp>
    </p:spTree>
    <p:extLst>
      <p:ext uri="{BB962C8B-B14F-4D97-AF65-F5344CB8AC3E}">
        <p14:creationId xmlns:p14="http://schemas.microsoft.com/office/powerpoint/2010/main" val="364259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11873"/>
                <a:ext cx="10515600" cy="5744477"/>
              </a:xfrm>
            </p:spPr>
            <p:txBody>
              <a:bodyPr/>
              <a:lstStyle/>
              <a:p>
                <a:pPr>
                  <a:lnSpc>
                    <a:spcPct val="100000"/>
                  </a:lnSpc>
                </a:pPr>
                <a:r>
                  <a:rPr lang="en-US" dirty="0" smtClean="0">
                    <a:latin typeface="Times New Roman" charset="0"/>
                    <a:ea typeface="Times New Roman" charset="0"/>
                    <a:cs typeface="Times New Roman" charset="0"/>
                  </a:rPr>
                  <a:t>The first line in (6) reflects the randomized version of the well-known decomposition of the American put value into the value of corresponding European put and the early exercise premium.</a:t>
                </a:r>
              </a:p>
              <a:p>
                <a:pPr>
                  <a:lnSpc>
                    <a:spcPct val="100000"/>
                  </a:lnSpc>
                </a:pPr>
                <a:endParaRPr lang="en-US" dirty="0" smtClean="0">
                  <a:latin typeface="Times New Roman" charset="0"/>
                  <a:ea typeface="Times New Roman" charset="0"/>
                  <a:cs typeface="Times New Roman" charset="0"/>
                </a:endParaRPr>
              </a:p>
              <a:p>
                <a:pPr>
                  <a:lnSpc>
                    <a:spcPct val="100000"/>
                  </a:lnSpc>
                </a:pPr>
                <a:r>
                  <a:rPr lang="en-US" dirty="0" smtClean="0">
                    <a:latin typeface="Times New Roman" charset="0"/>
                    <a:ea typeface="Times New Roman" charset="0"/>
                    <a:cs typeface="Times New Roman" charset="0"/>
                  </a:rPr>
                  <a:t>The formula on the second line of (6) is the randomized version of a new decomposition of the American put value into the value if forced to sell at a given date prior to expiration.</a:t>
                </a:r>
              </a:p>
              <a:p>
                <a:pPr>
                  <a:lnSpc>
                    <a:spcPct val="100000"/>
                  </a:lnSpc>
                </a:pPr>
                <a:endParaRPr lang="en-US" dirty="0" smtClean="0">
                  <a:latin typeface="Times New Roman" charset="0"/>
                  <a:ea typeface="Times New Roman" charset="0"/>
                  <a:cs typeface="Times New Roman" charset="0"/>
                </a:endParaRPr>
              </a:p>
              <a:p>
                <a:pPr>
                  <a:lnSpc>
                    <a:spcPct val="100000"/>
                  </a:lnSpc>
                </a:pPr>
                <a:r>
                  <a:rPr lang="en-US" dirty="0" smtClean="0">
                    <a:latin typeface="Times New Roman" charset="0"/>
                    <a:ea typeface="Times New Roman" charset="0"/>
                    <a:cs typeface="Times New Roman" charset="0"/>
                  </a:rPr>
                  <a:t>The last line indicates that the put should be exercised immediately if the stock price S is at or below our approximation for the critical stock price </a:t>
                </a:r>
                <a14:m>
                  <m:oMath xmlns:m="http://schemas.openxmlformats.org/officeDocument/2006/math">
                    <m:sSub>
                      <m:sSubPr>
                        <m:ctrlPr>
                          <a:rPr lang="en-US" i="1">
                            <a:latin typeface="Cambria Math" charset="0"/>
                            <a:ea typeface="Times New Roman" charset="0"/>
                            <a:cs typeface="Times New Roman" charset="0"/>
                          </a:rPr>
                        </m:ctrlPr>
                      </m:sSubPr>
                      <m:e>
                        <m:bar>
                          <m:barPr>
                            <m:ctrlPr>
                              <a:rPr lang="en-US" i="1">
                                <a:latin typeface="Cambria Math" charset="0"/>
                                <a:ea typeface="Times New Roman" charset="0"/>
                                <a:cs typeface="Times New Roman" charset="0"/>
                              </a:rPr>
                            </m:ctrlPr>
                          </m:barPr>
                          <m:e>
                            <m:r>
                              <a:rPr lang="en-US" i="1">
                                <a:latin typeface="Cambria Math" charset="0"/>
                                <a:ea typeface="Times New Roman" charset="0"/>
                                <a:cs typeface="Times New Roman" charset="0"/>
                              </a:rPr>
                              <m:t>𝑆</m:t>
                            </m:r>
                          </m:e>
                        </m:bar>
                      </m:e>
                      <m:sub>
                        <m:r>
                          <a:rPr lang="en-US" i="1">
                            <a:latin typeface="Cambria Math" charset="0"/>
                            <a:ea typeface="Times New Roman" charset="0"/>
                            <a:cs typeface="Times New Roman" charset="0"/>
                          </a:rPr>
                          <m:t> </m:t>
                        </m:r>
                        <m:r>
                          <a:rPr lang="en-US" i="1">
                            <a:latin typeface="Cambria Math" charset="0"/>
                            <a:ea typeface="Times New Roman" charset="0"/>
                            <a:cs typeface="Times New Roman" charset="0"/>
                          </a:rPr>
                          <m:t>𝑛</m:t>
                        </m:r>
                        <m:r>
                          <a:rPr lang="en-US" i="1">
                            <a:latin typeface="Cambria Math" charset="0"/>
                            <a:ea typeface="Times New Roman" charset="0"/>
                            <a:cs typeface="Times New Roman" charset="0"/>
                          </a:rPr>
                          <m:t>,</m:t>
                        </m:r>
                      </m:sub>
                    </m:sSub>
                  </m:oMath>
                </a14:m>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11873"/>
                <a:ext cx="10515600" cy="5744477"/>
              </a:xfrm>
              <a:blipFill rotWithShape="0">
                <a:blip r:embed="rId2"/>
                <a:stretch>
                  <a:fillRect l="-1043" t="-1060"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40</a:t>
            </a:fld>
            <a:endParaRPr lang="en-US"/>
          </a:p>
        </p:txBody>
      </p:sp>
    </p:spTree>
    <p:extLst>
      <p:ext uri="{BB962C8B-B14F-4D97-AF65-F5344CB8AC3E}">
        <p14:creationId xmlns:p14="http://schemas.microsoft.com/office/powerpoint/2010/main" val="839342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531341"/>
                <a:ext cx="10515600" cy="5732120"/>
              </a:xfrm>
            </p:spPr>
            <p:txBody>
              <a:bodyPr>
                <a:normAutofit fontScale="92500" lnSpcReduction="10000"/>
              </a:bodyPr>
              <a:lstStyle/>
              <a:p>
                <a:pPr>
                  <a:lnSpc>
                    <a:spcPct val="100000"/>
                  </a:lnSpc>
                </a:pPr>
                <a:r>
                  <a:rPr lang="en-US" sz="2400" dirty="0" smtClean="0">
                    <a:latin typeface="Times New Roman" charset="0"/>
                    <a:ea typeface="Times New Roman" charset="0"/>
                    <a:cs typeface="Times New Roman" charset="0"/>
                  </a:rPr>
                  <a:t>The staircase levels comprising the exercise boundary can be determined by recursive solution of an explicit formula.</a:t>
                </a:r>
              </a:p>
              <a:p>
                <a:pPr>
                  <a:lnSpc>
                    <a:spcPct val="100000"/>
                  </a:lnSpc>
                </a:pPr>
                <a:r>
                  <a:rPr lang="en-US" sz="2400" dirty="0" smtClean="0">
                    <a:latin typeface="Times New Roman" charset="0"/>
                    <a:ea typeface="Times New Roman" charset="0"/>
                    <a:cs typeface="Times New Roman" charset="0"/>
                  </a:rPr>
                  <a:t>Continuity </a:t>
                </a:r>
                <a:r>
                  <a:rPr lang="en-US" sz="2400" dirty="0" smtClean="0">
                    <a:latin typeface="Times New Roman" charset="0"/>
                    <a:ea typeface="Times New Roman" charset="0"/>
                    <a:cs typeface="Times New Roman" charset="0"/>
                  </a:rPr>
                  <a:t>at the strike price in each period </a:t>
                </a:r>
                <a14:m>
                  <m:oMath xmlns:m="http://schemas.openxmlformats.org/officeDocument/2006/math">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 </m:t>
                    </m:r>
                  </m:oMath>
                </a14:m>
                <a:r>
                  <a:rPr lang="en-US" sz="2400" dirty="0">
                    <a:latin typeface="Times New Roman" charset="0"/>
                    <a:ea typeface="Times New Roman" charset="0"/>
                    <a:cs typeface="Times New Roman" charset="0"/>
                  </a:rPr>
                  <a:t>=1,</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t>
                </a:r>
                <a14:m>
                  <m:oMath xmlns:m="http://schemas.openxmlformats.org/officeDocument/2006/math">
                    <m:r>
                      <a:rPr lang="en-US" sz="2400" i="1" dirty="0">
                        <a:latin typeface="Cambria Math" charset="0"/>
                        <a:ea typeface="Times New Roman" charset="0"/>
                        <a:cs typeface="Times New Roman" charset="0"/>
                      </a:rPr>
                      <m:t>𝑛</m:t>
                    </m:r>
                  </m:oMath>
                </a14:m>
                <a:r>
                  <a:rPr lang="en-US" sz="2400" dirty="0" smtClean="0">
                    <a:latin typeface="Times New Roman" charset="0"/>
                    <a:ea typeface="Times New Roman" charset="0"/>
                    <a:cs typeface="Times New Roman" charset="0"/>
                  </a:rPr>
                  <a:t> implies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b="0" i="1" smtClean="0">
                            <a:latin typeface="Cambria Math" charset="0"/>
                            <a:ea typeface="Times New Roman" charset="0"/>
                            <a:cs typeface="Times New Roman" charset="0"/>
                          </a:rPr>
                          <m:t>𝑐</m:t>
                        </m:r>
                      </m:e>
                      <m:sub>
                        <m:r>
                          <a:rPr lang="en-US" sz="2400" b="0" i="1" smtClean="0">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𝐾</m:t>
                        </m:r>
                      </m:e>
                    </m:d>
                  </m:oMath>
                </a14:m>
                <a:r>
                  <a:rPr lang="en-US" sz="2400" dirty="0" smtClean="0">
                    <a:latin typeface="Times New Roman" charset="0"/>
                    <a:ea typeface="Times New Roman" charset="0"/>
                    <a:cs typeface="Times New Roman" charset="0"/>
                  </a:rPr>
                  <a:t>=</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𝐴</m:t>
                        </m:r>
                      </m:e>
                      <m:sub>
                        <m:r>
                          <a:rPr lang="en-US" sz="2400" b="0" i="1" smtClean="0">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b="0" i="1" smtClean="0">
                            <a:latin typeface="Cambria Math" charset="0"/>
                            <a:ea typeface="Times New Roman" charset="0"/>
                            <a:cs typeface="Times New Roman" charset="0"/>
                          </a:rPr>
                          <m:t>𝐾</m:t>
                        </m:r>
                        <m:r>
                          <a:rPr lang="en-US" sz="2400" i="1">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1</m:t>
                        </m:r>
                      </m:e>
                    </m:d>
                  </m:oMath>
                </a14:m>
                <a:r>
                  <a:rPr lang="en-US" sz="2400" dirty="0" smtClean="0">
                    <a:latin typeface="Times New Roman" charset="0"/>
                    <a:ea typeface="Times New Roman" charset="0"/>
                    <a:cs typeface="Times New Roman" charset="0"/>
                  </a:rPr>
                  <a:t> which implies the following solution for each critical stock price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b="0" i="1" smtClean="0">
                            <a:latin typeface="Cambria Math" charset="0"/>
                            <a:ea typeface="Times New Roman" charset="0"/>
                            <a:cs typeface="Times New Roman" charset="0"/>
                          </a:rPr>
                          <m:t> </m:t>
                        </m:r>
                        <m:r>
                          <a:rPr lang="en-US" sz="2400" b="0" i="1" smtClean="0">
                            <a:latin typeface="Cambria Math" charset="0"/>
                            <a:ea typeface="Times New Roman" charset="0"/>
                            <a:cs typeface="Times New Roman" charset="0"/>
                          </a:rPr>
                          <m:t>𝑚</m:t>
                        </m:r>
                      </m:sub>
                    </m:sSub>
                  </m:oMath>
                </a14:m>
                <a:r>
                  <a:rPr lang="en-US" sz="2400" dirty="0" smtClean="0">
                    <a:latin typeface="Times New Roman" charset="0"/>
                    <a:ea typeface="Times New Roman" charset="0"/>
                    <a:cs typeface="Times New Roman" charset="0"/>
                  </a:rPr>
                  <a:t>:</a:t>
                </a:r>
              </a:p>
              <a:p>
                <a:pPr marL="0" indent="0" algn="ctr">
                  <a:lnSpc>
                    <a:spcPct val="100000"/>
                  </a:lnSpc>
                  <a:buNone/>
                </a:pP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𝑚</m:t>
                        </m:r>
                      </m:sub>
                    </m:sSub>
                  </m:oMath>
                </a14:m>
                <a:r>
                  <a:rPr lang="en-US" sz="2400" dirty="0" smtClean="0">
                    <a:latin typeface="Times New Roman" charset="0"/>
                    <a:ea typeface="Times New Roman" charset="0"/>
                    <a:cs typeface="Times New Roman" charset="0"/>
                  </a:rPr>
                  <a:t>=K(</a:t>
                </a:r>
                <a14:m>
                  <m:oMath xmlns:m="http://schemas.openxmlformats.org/officeDocument/2006/math">
                    <m:f>
                      <m:fPr>
                        <m:ctrlPr>
                          <a:rPr lang="mr-IN" sz="2400" i="1" dirty="0">
                            <a:latin typeface="Cambria Math" charset="0"/>
                            <a:ea typeface="Times New Roman" charset="0"/>
                            <a:cs typeface="Times New Roman" charset="0"/>
                          </a:rPr>
                        </m:ctrlPr>
                      </m:fPr>
                      <m:num>
                        <m:r>
                          <a:rPr lang="en-US" sz="2400" b="0" i="1" dirty="0" smtClean="0">
                            <a:latin typeface="Cambria Math" charset="0"/>
                            <a:ea typeface="Times New Roman" charset="0"/>
                            <a:cs typeface="Times New Roman" charset="0"/>
                          </a:rPr>
                          <m:t>𝑝𝑅𝐾𝑟</m:t>
                        </m:r>
                        <m:r>
                          <m:rPr>
                            <m:sty m:val="p"/>
                          </m:rPr>
                          <a:rPr lang="en-US" sz="2400" dirty="0">
                            <a:latin typeface="Cambria Math" charset="0"/>
                            <a:ea typeface="Times New Roman" charset="0"/>
                            <a:cs typeface="Times New Roman" charset="0"/>
                          </a:rPr>
                          <m:t>Δ</m:t>
                        </m:r>
                      </m:num>
                      <m:den>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𝑐</m:t>
                            </m:r>
                          </m:e>
                          <m:sub>
                            <m:r>
                              <a:rPr lang="en-US" sz="2400" i="1">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𝐾</m:t>
                            </m:r>
                          </m:e>
                        </m:d>
                        <m:r>
                          <m:rPr>
                            <m:nor/>
                          </m:rPr>
                          <a:rPr lang="en-US" sz="2400" b="0" i="0" smtClean="0">
                            <a:latin typeface="Times New Roman" charset="0"/>
                            <a:ea typeface="Times New Roman" charset="0"/>
                            <a:cs typeface="Times New Roman" charset="0"/>
                          </a:rPr>
                          <m:t> − </m:t>
                        </m:r>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𝐴</m:t>
                            </m:r>
                          </m:e>
                          <m:sub>
                            <m:r>
                              <a:rPr lang="en-US" sz="2400" i="1">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𝐾</m:t>
                            </m:r>
                            <m:r>
                              <a:rPr lang="en-US" sz="2400" i="1">
                                <a:latin typeface="Cambria Math" charset="0"/>
                                <a:ea typeface="Times New Roman" charset="0"/>
                                <a:cs typeface="Times New Roman" charset="0"/>
                              </a:rPr>
                              <m:t>;2</m:t>
                            </m:r>
                          </m:e>
                        </m:d>
                      </m:den>
                    </m:f>
                    <m:sSup>
                      <m:sSupPr>
                        <m:ctrlPr>
                          <a:rPr lang="en-US" sz="2400" i="1" dirty="0" smtClean="0">
                            <a:latin typeface="Cambria Math" charset="0"/>
                            <a:ea typeface="Times New Roman" charset="0"/>
                            <a:cs typeface="Times New Roman" charset="0"/>
                          </a:rPr>
                        </m:ctrlPr>
                      </m:sSupPr>
                      <m:e>
                        <m:r>
                          <a:rPr lang="en-US" sz="2400" b="0" i="1" dirty="0" smtClean="0">
                            <a:latin typeface="Cambria Math" charset="0"/>
                            <a:ea typeface="Times New Roman" charset="0"/>
                            <a:cs typeface="Times New Roman" charset="0"/>
                          </a:rPr>
                          <m:t>)</m:t>
                        </m:r>
                      </m:e>
                      <m:sup>
                        <m:f>
                          <m:fPr>
                            <m:ctrlPr>
                              <a:rPr lang="mr-IN" sz="2400" i="1" dirty="0" smtClean="0">
                                <a:latin typeface="Cambria Math" charset="0"/>
                                <a:ea typeface="Times New Roman" charset="0"/>
                                <a:cs typeface="Times New Roman" charset="0"/>
                              </a:rPr>
                            </m:ctrlPr>
                          </m:fPr>
                          <m:num>
                            <m:r>
                              <a:rPr lang="en-US" sz="2400" b="0" i="1" dirty="0" smtClean="0">
                                <a:latin typeface="Cambria Math" charset="0"/>
                                <a:ea typeface="Times New Roman" charset="0"/>
                                <a:cs typeface="Times New Roman" charset="0"/>
                              </a:rPr>
                              <m:t>1</m:t>
                            </m:r>
                          </m:num>
                          <m:den>
                            <m:r>
                              <a:rPr lang="mr-IN" sz="2400" i="1" dirty="0">
                                <a:latin typeface="Cambria Math" charset="0"/>
                                <a:ea typeface="Times New Roman" charset="0"/>
                                <a:cs typeface="Times New Roman" charset="0"/>
                              </a:rPr>
                              <m:t>𝛾</m:t>
                            </m:r>
                            <m:r>
                              <a:rPr lang="en-US" sz="2400" b="0" i="1" dirty="0" smtClean="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𝜖</m:t>
                            </m:r>
                          </m:den>
                        </m:f>
                      </m:sup>
                    </m:sSup>
                  </m:oMath>
                </a14:m>
                <a:r>
                  <a:rPr lang="en-US" sz="2400" dirty="0" smtClean="0">
                    <a:latin typeface="Times New Roman" charset="0"/>
                    <a:ea typeface="Times New Roman" charset="0"/>
                    <a:cs typeface="Times New Roman" charset="0"/>
                  </a:rPr>
                  <a:t> , </a:t>
                </a:r>
              </a:p>
              <a:p>
                <a:pPr>
                  <a:lnSpc>
                    <a:spcPct val="100000"/>
                  </a:lnSpc>
                </a:pP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The at-the-money call value with </a:t>
                </a:r>
                <a14:m>
                  <m:oMath xmlns:m="http://schemas.openxmlformats.org/officeDocument/2006/math">
                    <m:r>
                      <a:rPr lang="en-US" sz="2400" i="1">
                        <a:latin typeface="Cambria Math" charset="0"/>
                        <a:ea typeface="Times New Roman" charset="0"/>
                        <a:cs typeface="Times New Roman" charset="0"/>
                      </a:rPr>
                      <m:t>𝑚</m:t>
                    </m:r>
                  </m:oMath>
                </a14:m>
                <a:r>
                  <a:rPr lang="en-US" sz="2400" dirty="0" smtClean="0">
                    <a:latin typeface="Times New Roman" charset="0"/>
                    <a:ea typeface="Times New Roman" charset="0"/>
                    <a:cs typeface="Times New Roman" charset="0"/>
                  </a:rPr>
                  <a:t> periods to maturity simplifies to:</a:t>
                </a:r>
              </a:p>
              <a:p>
                <a:pPr marL="0" indent="0" algn="ctr">
                  <a:lnSpc>
                    <a:spcPct val="100000"/>
                  </a:lnSpc>
                  <a:buNone/>
                </a:pP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𝑐</m:t>
                        </m:r>
                      </m:e>
                      <m:sub>
                        <m:r>
                          <a:rPr lang="en-US" sz="2400" i="1">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d>
                      <m:dPr>
                        <m:ctrlPr>
                          <a:rPr lang="mr-IN" sz="2400" i="1">
                            <a:latin typeface="Cambria Math" charset="0"/>
                            <a:ea typeface="Times New Roman" charset="0"/>
                            <a:cs typeface="Times New Roman" charset="0"/>
                          </a:rPr>
                        </m:ctrlPr>
                      </m:dPr>
                      <m:e>
                        <m:r>
                          <a:rPr lang="en-US" sz="2400" i="1">
                            <a:latin typeface="Cambria Math" charset="0"/>
                            <a:ea typeface="Times New Roman" charset="0"/>
                            <a:cs typeface="Times New Roman" charset="0"/>
                          </a:rPr>
                          <m:t>𝐾</m:t>
                        </m:r>
                      </m:e>
                    </m:d>
                  </m:oMath>
                </a14:m>
                <a:r>
                  <a:rPr lang="en-US" sz="2400" dirty="0">
                    <a:latin typeface="Times New Roman" charset="0"/>
                    <a:ea typeface="Times New Roman" charset="0"/>
                    <a:cs typeface="Times New Roman" charset="0"/>
                  </a:rPr>
                  <a:t>=</a:t>
                </a:r>
                <a14:m>
                  <m:oMath xmlns:m="http://schemas.openxmlformats.org/officeDocument/2006/math">
                    <m:nary>
                      <m:naryPr>
                        <m:chr m:val="∑"/>
                        <m:ctrlPr>
                          <a:rPr lang="is-IS" sz="2400" i="1" dirty="0">
                            <a:latin typeface="Cambria Math" charset="0"/>
                            <a:ea typeface="Times New Roman" charset="0"/>
                            <a:cs typeface="Times New Roman" charset="0"/>
                          </a:rPr>
                        </m:ctrlPr>
                      </m:naryPr>
                      <m:sub>
                        <m:r>
                          <a:rPr lang="en-US" sz="2400" i="1" dirty="0">
                            <a:latin typeface="Cambria Math" charset="0"/>
                            <a:ea typeface="Times New Roman" charset="0"/>
                            <a:cs typeface="Times New Roman" charset="0"/>
                          </a:rPr>
                          <m:t>𝑙</m:t>
                        </m:r>
                        <m:r>
                          <a:rPr lang="en-US" sz="2400" i="1" dirty="0">
                            <a:latin typeface="Cambria Math" charset="0"/>
                            <a:ea typeface="Times New Roman" charset="0"/>
                            <a:cs typeface="Times New Roman" charset="0"/>
                          </a:rPr>
                          <m:t>=0</m:t>
                        </m:r>
                      </m:sub>
                      <m:sup>
                        <m:r>
                          <a:rPr lang="en-US" sz="2400" b="0" i="1" dirty="0" smtClean="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−1</m:t>
                        </m:r>
                      </m:sup>
                      <m:e>
                        <m:d>
                          <m:dPr>
                            <m:ctrlPr>
                              <a:rPr lang="mr-IN" sz="2400" i="1" dirty="0">
                                <a:latin typeface="Cambria Math" charset="0"/>
                                <a:ea typeface="Times New Roman" charset="0"/>
                                <a:cs typeface="Times New Roman" charset="0"/>
                              </a:rPr>
                            </m:ctrlPr>
                          </m:dPr>
                          <m:e>
                            <m:f>
                              <m:fPr>
                                <m:type m:val="noBar"/>
                                <m:ctrlPr>
                                  <a:rPr lang="mr-IN" sz="2400" i="1" dirty="0">
                                    <a:latin typeface="Cambria Math" charset="0"/>
                                    <a:ea typeface="Times New Roman" charset="0"/>
                                    <a:cs typeface="Times New Roman" charset="0"/>
                                  </a:rPr>
                                </m:ctrlPr>
                              </m:fPr>
                              <m:num>
                                <m:r>
                                  <a:rPr lang="en-US" sz="2400" b="0" i="1" dirty="0" smtClean="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−1−</m:t>
                                </m:r>
                                <m:r>
                                  <a:rPr lang="en-US" sz="2400" i="1" dirty="0">
                                    <a:latin typeface="Cambria Math" charset="0"/>
                                    <a:ea typeface="Times New Roman" charset="0"/>
                                    <a:cs typeface="Times New Roman" charset="0"/>
                                  </a:rPr>
                                  <m:t>𝑙</m:t>
                                </m:r>
                              </m:num>
                              <m:den>
                                <m:r>
                                  <a:rPr lang="en-US" sz="2400" b="0" i="1" dirty="0" smtClean="0">
                                    <a:latin typeface="Cambria Math" charset="0"/>
                                    <a:ea typeface="Times New Roman" charset="0"/>
                                    <a:cs typeface="Times New Roman" charset="0"/>
                                  </a:rPr>
                                  <m:t>𝑚</m:t>
                                </m:r>
                                <m:r>
                                  <a:rPr lang="en-US" sz="2400" i="1" dirty="0">
                                    <a:latin typeface="Cambria Math" charset="0"/>
                                    <a:ea typeface="Times New Roman" charset="0"/>
                                    <a:cs typeface="Times New Roman" charset="0"/>
                                  </a:rPr>
                                  <m:t>−1</m:t>
                                </m:r>
                              </m:den>
                            </m:f>
                          </m:e>
                        </m:d>
                      </m:e>
                    </m:nary>
                    <m:r>
                      <a:rPr lang="en-US" sz="2400" i="1" dirty="0">
                        <a:latin typeface="Cambria Math" charset="0"/>
                        <a:ea typeface="Times New Roman" charset="0"/>
                        <a:cs typeface="Times New Roman" charset="0"/>
                      </a:rPr>
                      <m:t> </m:t>
                    </m:r>
                    <m:r>
                      <a:rPr lang="en-US" sz="2400" dirty="0">
                        <a:latin typeface="Cambria Math" charset="0"/>
                        <a:ea typeface="Times New Roman" charset="0"/>
                        <a:cs typeface="Times New Roman" charset="0"/>
                      </a:rPr>
                      <m:t>[</m:t>
                    </m:r>
                    <m:r>
                      <a:rPr lang="en-US" sz="2400" i="1">
                        <a:latin typeface="Cambria Math" charset="0"/>
                        <a:ea typeface="Times New Roman" charset="0"/>
                        <a:cs typeface="Times New Roman" charset="0"/>
                      </a:rPr>
                      <m:t>𝐾</m:t>
                    </m:r>
                    <m:sSup>
                      <m:sSupPr>
                        <m:ctrlPr>
                          <a:rPr lang="en-US" sz="2400" i="1" dirty="0">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𝑞</m:t>
                            </m:r>
                          </m:e>
                        </m:acc>
                      </m:e>
                      <m:sup>
                        <m:r>
                          <a:rPr lang="en-US" sz="2400" i="1">
                            <a:latin typeface="Cambria Math" charset="0"/>
                            <a:ea typeface="Times New Roman" charset="0"/>
                            <a:cs typeface="Times New Roman" charset="0"/>
                          </a:rPr>
                          <m:t>𝑙</m:t>
                        </m:r>
                      </m:sup>
                    </m:sSup>
                    <m:sSup>
                      <m:sSupPr>
                        <m:ctrlPr>
                          <a:rPr lang="en-US" sz="2400" i="1" dirty="0">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i="1">
                            <a:latin typeface="Cambria Math" charset="0"/>
                            <a:ea typeface="Times New Roman" charset="0"/>
                            <a:cs typeface="Times New Roman" charset="0"/>
                          </a:rPr>
                          <m:t>𝑚</m:t>
                        </m:r>
                      </m:sup>
                    </m:sSup>
                  </m:oMath>
                </a14:m>
                <a:r>
                  <a:rPr lang="en-US" sz="2400" dirty="0" smtClean="0">
                    <a:latin typeface="Times New Roman" charset="0"/>
                    <a:ea typeface="Times New Roman" charset="0"/>
                    <a:cs typeface="Times New Roman" charset="0"/>
                  </a:rPr>
                  <a:t>-K</a:t>
                </a:r>
                <a14:m>
                  <m:oMath xmlns:m="http://schemas.openxmlformats.org/officeDocument/2006/math">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𝑅</m:t>
                        </m:r>
                      </m:e>
                      <m:sup>
                        <m:r>
                          <a:rPr lang="en-US" sz="2400" b="0" i="1" dirty="0" smtClean="0">
                            <a:latin typeface="Cambria Math" charset="0"/>
                            <a:ea typeface="Times New Roman" charset="0"/>
                            <a:cs typeface="Times New Roman" charset="0"/>
                          </a:rPr>
                          <m:t>𝑚</m:t>
                        </m:r>
                      </m:sup>
                    </m:sSup>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𝑞</m:t>
                        </m:r>
                      </m:e>
                      <m:sup>
                        <m:r>
                          <a:rPr lang="en-US" sz="2400" b="0" i="1" dirty="0" smtClean="0">
                            <a:latin typeface="Cambria Math" charset="0"/>
                            <a:ea typeface="Times New Roman" charset="0"/>
                            <a:cs typeface="Times New Roman" charset="0"/>
                          </a:rPr>
                          <m:t>𝑙</m:t>
                        </m:r>
                      </m:sup>
                    </m:sSup>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𝑝</m:t>
                        </m:r>
                      </m:e>
                      <m:sup>
                        <m:r>
                          <a:rPr lang="en-US" sz="2400" b="0" i="1" dirty="0" smtClean="0">
                            <a:latin typeface="Cambria Math" charset="0"/>
                            <a:ea typeface="Times New Roman" charset="0"/>
                            <a:cs typeface="Times New Roman" charset="0"/>
                          </a:rPr>
                          <m:t>𝑚</m:t>
                        </m:r>
                      </m:sup>
                    </m:sSup>
                    <m:r>
                      <a:rPr lang="en-US" sz="2400" i="1">
                        <a:latin typeface="Cambria Math" charset="0"/>
                        <a:ea typeface="Times New Roman" charset="0"/>
                        <a:cs typeface="Times New Roman" charset="0"/>
                      </a:rPr>
                      <m:t>), </m:t>
                    </m:r>
                  </m:oMath>
                </a14:m>
                <a:endParaRPr lang="en-US" sz="2400" dirty="0" smtClean="0">
                  <a:latin typeface="Times New Roman" charset="0"/>
                  <a:ea typeface="Times New Roman" charset="0"/>
                  <a:cs typeface="Times New Roman" charset="0"/>
                </a:endParaRPr>
              </a:p>
              <a:p>
                <a:pPr>
                  <a:lnSpc>
                    <a:spcPct val="100000"/>
                  </a:lnSpc>
                </a:pP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Finally, Since </a:t>
                </a:r>
                <a14:m>
                  <m:oMath xmlns:m="http://schemas.openxmlformats.org/officeDocument/2006/math">
                    <m:sSubSup>
                      <m:sSubSupPr>
                        <m:ctrlPr>
                          <a:rPr lang="en-US" sz="2400" i="1">
                            <a:latin typeface="Cambria Math" charset="0"/>
                            <a:ea typeface="Times New Roman" charset="0"/>
                            <a:cs typeface="Times New Roman" charset="0"/>
                          </a:rPr>
                        </m:ctrlPr>
                      </m:sSubSupPr>
                      <m:e>
                        <m:r>
                          <a:rPr lang="en-US" sz="2400" i="1">
                            <a:latin typeface="Cambria Math" charset="0"/>
                            <a:ea typeface="Times New Roman" charset="0"/>
                            <a:cs typeface="Times New Roman" charset="0"/>
                          </a:rPr>
                          <m:t>𝐴</m:t>
                        </m:r>
                      </m:e>
                      <m:sub>
                        <m:r>
                          <a:rPr lang="en-US" sz="2400" i="1">
                            <a:latin typeface="Cambria Math" charset="0"/>
                            <a:ea typeface="Times New Roman" charset="0"/>
                            <a:cs typeface="Times New Roman" charset="0"/>
                          </a:rPr>
                          <m:t>1</m:t>
                        </m:r>
                      </m:sub>
                      <m:sup>
                        <m:r>
                          <a:rPr lang="en-US"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𝑚</m:t>
                        </m:r>
                        <m:r>
                          <a:rPr lang="en-US" sz="2400" i="1">
                            <a:latin typeface="Cambria Math" charset="0"/>
                            <a:ea typeface="Times New Roman" charset="0"/>
                            <a:cs typeface="Times New Roman" charset="0"/>
                          </a:rPr>
                          <m:t>)</m:t>
                        </m:r>
                      </m:sup>
                    </m:sSubSup>
                  </m:oMath>
                </a14:m>
                <a:r>
                  <a:rPr lang="en-US" sz="2400" dirty="0" smtClean="0">
                    <a:latin typeface="Times New Roman" charset="0"/>
                    <a:ea typeface="Times New Roman" charset="0"/>
                    <a:cs typeface="Times New Roman" charset="0"/>
                  </a:rPr>
                  <a:t> depends on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𝑚</m:t>
                        </m:r>
                        <m:r>
                          <a:rPr lang="en-US" sz="2400" b="0" i="1" smtClean="0">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to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r>
                          <a:rPr lang="en-US" sz="2400" b="0" i="1" smtClean="0">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 the critical stock price must be solved recursively with </a:t>
                </a: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r>
                          <a:rPr lang="en-US" sz="2400" b="0" i="1" smtClean="0">
                            <a:latin typeface="Cambria Math" charset="0"/>
                            <a:ea typeface="Times New Roman" charset="0"/>
                            <a:cs typeface="Times New Roman" charset="0"/>
                          </a:rPr>
                          <m:t>1</m:t>
                        </m:r>
                      </m:sub>
                    </m:sSub>
                  </m:oMath>
                </a14:m>
                <a:r>
                  <a:rPr lang="en-US" sz="2400" dirty="0" smtClean="0">
                    <a:latin typeface="Times New Roman" charset="0"/>
                    <a:ea typeface="Times New Roman" charset="0"/>
                    <a:cs typeface="Times New Roman" charset="0"/>
                  </a:rPr>
                  <a:t>given </a:t>
                </a:r>
                <a:r>
                  <a:rPr lang="en-US" sz="2400" dirty="0" smtClean="0">
                    <a:latin typeface="Times New Roman" charset="0"/>
                    <a:ea typeface="Times New Roman" charset="0"/>
                    <a:cs typeface="Times New Roman" charset="0"/>
                  </a:rPr>
                  <a:t>by:</a:t>
                </a:r>
              </a:p>
              <a:p>
                <a:pPr marL="0" indent="0" algn="ctr">
                  <a:lnSpc>
                    <a:spcPct val="100000"/>
                  </a:lnSpc>
                  <a:buNone/>
                </a:pPr>
                <a14:m>
                  <m:oMath xmlns:m="http://schemas.openxmlformats.org/officeDocument/2006/math">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r>
                          <a:rPr lang="en-US" sz="2400" b="0" i="1" smtClean="0">
                            <a:latin typeface="Cambria Math" charset="0"/>
                            <a:ea typeface="Times New Roman" charset="0"/>
                            <a:cs typeface="Times New Roman" charset="0"/>
                          </a:rPr>
                          <m:t>1</m:t>
                        </m:r>
                      </m:sub>
                    </m:sSub>
                    <m:r>
                      <a:rPr lang="en-US" sz="2400" b="0" i="0" smtClean="0">
                        <a:latin typeface="Cambria Math" charset="0"/>
                        <a:ea typeface="Times New Roman" charset="0"/>
                        <a:cs typeface="Times New Roman" charset="0"/>
                      </a:rPr>
                      <m:t>=</m:t>
                    </m:r>
                    <m:r>
                      <m:rPr>
                        <m:sty m:val="p"/>
                      </m:rPr>
                      <a:rPr lang="en-US" sz="2400" b="0" i="0" smtClean="0">
                        <a:latin typeface="Cambria Math" charset="0"/>
                        <a:ea typeface="Times New Roman" charset="0"/>
                        <a:cs typeface="Times New Roman" charset="0"/>
                      </a:rPr>
                      <m:t>K</m:t>
                    </m:r>
                  </m:oMath>
                </a14:m>
                <a:r>
                  <a:rPr lang="en-US" sz="2400" dirty="0">
                    <a:latin typeface="Times New Roman" charset="0"/>
                    <a:ea typeface="Times New Roman" charset="0"/>
                    <a:cs typeface="Times New Roman" charset="0"/>
                  </a:rPr>
                  <a:t>(</a:t>
                </a:r>
                <a14:m>
                  <m:oMath xmlns:m="http://schemas.openxmlformats.org/officeDocument/2006/math">
                    <m:f>
                      <m:fPr>
                        <m:ctrlPr>
                          <a:rPr lang="mr-IN" sz="2400" i="1" dirty="0">
                            <a:latin typeface="Cambria Math" charset="0"/>
                            <a:ea typeface="Times New Roman" charset="0"/>
                            <a:cs typeface="Times New Roman" charset="0"/>
                          </a:rPr>
                        </m:ctrlPr>
                      </m:fPr>
                      <m:num>
                        <m:r>
                          <a:rPr lang="en-US" sz="2400" i="1" dirty="0">
                            <a:latin typeface="Cambria Math" charset="0"/>
                            <a:ea typeface="Times New Roman" charset="0"/>
                            <a:cs typeface="Times New Roman" charset="0"/>
                          </a:rPr>
                          <m:t>𝑝𝑅𝑟</m:t>
                        </m:r>
                        <m:r>
                          <m:rPr>
                            <m:sty m:val="p"/>
                          </m:rPr>
                          <a:rPr lang="en-US" sz="2400" dirty="0">
                            <a:latin typeface="Cambria Math" charset="0"/>
                            <a:ea typeface="Times New Roman" charset="0"/>
                            <a:cs typeface="Times New Roman" charset="0"/>
                          </a:rPr>
                          <m:t>Δ</m:t>
                        </m:r>
                      </m:num>
                      <m:den>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b="0" i="1" smtClean="0">
                                <a:latin typeface="Cambria Math" charset="0"/>
                                <a:ea typeface="Times New Roman" charset="0"/>
                                <a:cs typeface="Times New Roman" charset="0"/>
                              </a:rPr>
                              <m:t>𝑝</m:t>
                            </m:r>
                          </m:e>
                        </m:acc>
                        <m:r>
                          <m:rPr>
                            <m:nor/>
                          </m:rPr>
                          <a:rPr lang="en-US" sz="2400">
                            <a:latin typeface="Times New Roman" charset="0"/>
                            <a:ea typeface="Times New Roman" charset="0"/>
                            <a:cs typeface="Times New Roman" charset="0"/>
                          </a:rPr>
                          <m:t>−</m:t>
                        </m:r>
                        <m:r>
                          <a:rPr lang="en-US" sz="2400" i="1" dirty="0">
                            <a:latin typeface="Cambria Math" charset="0"/>
                            <a:ea typeface="Times New Roman" charset="0"/>
                            <a:cs typeface="Times New Roman" charset="0"/>
                          </a:rPr>
                          <m:t>𝑝𝑅</m:t>
                        </m:r>
                      </m:den>
                    </m:f>
                    <m:sSup>
                      <m:sSupPr>
                        <m:ctrlPr>
                          <a:rPr lang="en-US"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m:t>
                        </m:r>
                      </m:e>
                      <m:sup>
                        <m:f>
                          <m:fPr>
                            <m:ctrlPr>
                              <a:rPr lang="mr-IN" sz="2400" i="1" dirty="0">
                                <a:latin typeface="Cambria Math" charset="0"/>
                                <a:ea typeface="Times New Roman" charset="0"/>
                                <a:cs typeface="Times New Roman" charset="0"/>
                              </a:rPr>
                            </m:ctrlPr>
                          </m:fPr>
                          <m:num>
                            <m:r>
                              <a:rPr lang="en-US" sz="2400" i="1" dirty="0">
                                <a:latin typeface="Cambria Math" charset="0"/>
                                <a:ea typeface="Times New Roman" charset="0"/>
                                <a:cs typeface="Times New Roman" charset="0"/>
                              </a:rPr>
                              <m:t>1</m:t>
                            </m:r>
                          </m:num>
                          <m:den>
                            <m:r>
                              <a:rPr lang="mr-IN" sz="2400" i="1" dirty="0">
                                <a:latin typeface="Cambria Math" charset="0"/>
                                <a:ea typeface="Times New Roman" charset="0"/>
                                <a:cs typeface="Times New Roman" charset="0"/>
                              </a:rPr>
                              <m:t>𝛾</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𝜖</m:t>
                            </m:r>
                          </m:den>
                        </m:f>
                      </m:sup>
                    </m:sSup>
                  </m:oMath>
                </a14:m>
                <a:endParaRPr lang="en-US" sz="24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531341"/>
                <a:ext cx="10515600" cy="5732120"/>
              </a:xfrm>
              <a:blipFill rotWithShape="0">
                <a:blip r:embed="rId2"/>
                <a:stretch>
                  <a:fillRect l="-696" t="-12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41</a:t>
            </a:fld>
            <a:endParaRPr lang="en-US"/>
          </a:p>
        </p:txBody>
      </p:sp>
    </p:spTree>
    <p:extLst>
      <p:ext uri="{BB962C8B-B14F-4D97-AF65-F5344CB8AC3E}">
        <p14:creationId xmlns:p14="http://schemas.microsoft.com/office/powerpoint/2010/main" val="278888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115"/>
            <a:ext cx="10515600" cy="499848"/>
          </a:xfrm>
        </p:spPr>
        <p:txBody>
          <a:bodyPr>
            <a:normAutofit fontScale="90000"/>
          </a:bodyPr>
          <a:lstStyle/>
          <a:p>
            <a:r>
              <a:rPr lang="en-US" dirty="0" smtClean="0">
                <a:latin typeface="Times New Roman" charset="0"/>
                <a:ea typeface="Times New Roman" charset="0"/>
                <a:cs typeface="Times New Roman" charset="0"/>
              </a:rPr>
              <a:t>Implementation:</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751703" y="1647052"/>
            <a:ext cx="10515600" cy="4891860"/>
          </a:xfrm>
        </p:spPr>
        <p:txBody>
          <a:bodyPr/>
          <a:lstStyle/>
          <a:p>
            <a:r>
              <a:rPr lang="en-US" dirty="0">
                <a:latin typeface="Times New Roman" charset="0"/>
                <a:ea typeface="Times New Roman" charset="0"/>
                <a:cs typeface="Times New Roman" charset="0"/>
              </a:rPr>
              <a:t>Unfortunately, the formula </a:t>
            </a:r>
            <a:r>
              <a:rPr lang="en-US" dirty="0" smtClean="0">
                <a:latin typeface="Times New Roman" charset="0"/>
                <a:ea typeface="Times New Roman" charset="0"/>
                <a:cs typeface="Times New Roman" charset="0"/>
              </a:rPr>
              <a:t>for Canadian put value involves </a:t>
            </a:r>
            <a:r>
              <a:rPr lang="en-US" dirty="0">
                <a:latin typeface="Times New Roman" charset="0"/>
                <a:ea typeface="Times New Roman" charset="0"/>
                <a:cs typeface="Times New Roman" charset="0"/>
              </a:rPr>
              <a:t>a triple sum. For n large, this would be computationally intensive. </a:t>
            </a:r>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We need small number of periods n to be computationally efficient. In </a:t>
            </a:r>
            <a:r>
              <a:rPr lang="en-US" dirty="0" smtClean="0">
                <a:latin typeface="Times New Roman" charset="0"/>
                <a:ea typeface="Times New Roman" charset="0"/>
                <a:cs typeface="Times New Roman" charset="0"/>
              </a:rPr>
              <a:t>this section we describe a technique called </a:t>
            </a:r>
            <a:r>
              <a:rPr lang="en-US" i="1" dirty="0" smtClean="0">
                <a:latin typeface="Times New Roman" charset="0"/>
                <a:ea typeface="Times New Roman" charset="0"/>
                <a:cs typeface="Times New Roman" charset="0"/>
              </a:rPr>
              <a:t> Richardson Extrapolation, </a:t>
            </a:r>
            <a:r>
              <a:rPr lang="en-US" dirty="0" smtClean="0">
                <a:latin typeface="Times New Roman" charset="0"/>
                <a:ea typeface="Times New Roman" charset="0"/>
                <a:cs typeface="Times New Roman" charset="0"/>
              </a:rPr>
              <a:t>which can be used to provide accurate answers using at most three periods.</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Richardson Extrapolation has been used to accelerate valuation schemes for American option.</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42</a:t>
            </a:fld>
            <a:endParaRPr lang="en-US"/>
          </a:p>
        </p:txBody>
      </p:sp>
    </p:spTree>
    <p:extLst>
      <p:ext uri="{BB962C8B-B14F-4D97-AF65-F5344CB8AC3E}">
        <p14:creationId xmlns:p14="http://schemas.microsoft.com/office/powerpoint/2010/main" val="18431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8637"/>
          </a:xfrm>
        </p:spPr>
        <p:txBody>
          <a:bodyPr>
            <a:normAutofit fontScale="90000"/>
          </a:bodyPr>
          <a:lstStyle/>
          <a:p>
            <a:r>
              <a:rPr lang="en-US" smtClean="0">
                <a:latin typeface="Times New Roman" charset="0"/>
                <a:ea typeface="Times New Roman" charset="0"/>
                <a:cs typeface="Times New Roman" charset="0"/>
              </a:rPr>
              <a:t>Richardson </a:t>
            </a:r>
            <a:r>
              <a:rPr lang="en-US" dirty="0" smtClean="0">
                <a:latin typeface="Times New Roman" charset="0"/>
                <a:ea typeface="Times New Roman" charset="0"/>
                <a:cs typeface="Times New Roman" charset="0"/>
              </a:rPr>
              <a:t>Extrapolation</a:t>
            </a:r>
            <a:endParaRPr lang="en-US"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3697" y="1050324"/>
                <a:ext cx="10810103" cy="5461687"/>
              </a:xfrm>
            </p:spPr>
            <p:txBody>
              <a:bodyPr>
                <a:normAutofit fontScale="92500" lnSpcReduction="10000"/>
              </a:bodyPr>
              <a:lstStyle/>
              <a:p>
                <a:pPr>
                  <a:lnSpc>
                    <a:spcPct val="120000"/>
                  </a:lnSpc>
                </a:pPr>
                <a:r>
                  <a:rPr lang="en-US" sz="2400" dirty="0" smtClean="0">
                    <a:latin typeface="Times New Roman" charset="0"/>
                    <a:ea typeface="Times New Roman" charset="0"/>
                    <a:cs typeface="Times New Roman" charset="0"/>
                  </a:rPr>
                  <a:t>Given that our approximation is a smooth function </a:t>
                </a: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smtClean="0">
                    <a:latin typeface="Times New Roman" charset="0"/>
                    <a:ea typeface="Times New Roman" charset="0"/>
                    <a:cs typeface="Times New Roman" charset="0"/>
                  </a:rPr>
                  <a:t> of the mean period length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smtClean="0">
                    <a:latin typeface="Times New Roman" charset="0"/>
                    <a:ea typeface="Times New Roman" charset="0"/>
                    <a:cs typeface="Times New Roman" charset="0"/>
                  </a:rPr>
                  <a:t> as required by Richardson extrapolation. The </a:t>
                </a:r>
                <a:r>
                  <a:rPr lang="en-US" sz="2400" dirty="0" smtClean="0">
                    <a:latin typeface="Times New Roman" charset="0"/>
                    <a:ea typeface="Times New Roman" charset="0"/>
                    <a:cs typeface="Times New Roman" charset="0"/>
                  </a:rPr>
                  <a:t>N point Richardson extrapolation assumes that the approximation is adequately described by the first N terms in Taylor series expansion about the origin:</a:t>
                </a:r>
              </a:p>
              <a:p>
                <a:pPr marL="0" indent="0" algn="ctr">
                  <a:lnSpc>
                    <a:spcPct val="120000"/>
                  </a:lnSpc>
                  <a:buNone/>
                </a:pP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a:latin typeface="Times New Roman" charset="0"/>
                    <a:ea typeface="Times New Roman" charset="0"/>
                    <a:cs typeface="Times New Roman" charset="0"/>
                  </a:rPr>
                  <a:t>(</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oMath>
                </a14:m>
                <a:r>
                  <a:rPr lang="is-IS" sz="2400" dirty="0">
                    <a:latin typeface="Times New Roman" charset="0"/>
                    <a:ea typeface="Times New Roman" charset="0"/>
                    <a:cs typeface="Times New Roman" charset="0"/>
                  </a:rPr>
                  <a:t> </a:t>
                </a:r>
                <a14:m>
                  <m:oMath xmlns:m="http://schemas.openxmlformats.org/officeDocument/2006/math">
                    <m:nary>
                      <m:naryPr>
                        <m:chr m:val="∑"/>
                        <m:ctrlPr>
                          <a:rPr lang="is-IS" sz="2400" i="1" dirty="0">
                            <a:latin typeface="Cambria Math" charset="0"/>
                            <a:ea typeface="Times New Roman" charset="0"/>
                            <a:cs typeface="Times New Roman" charset="0"/>
                          </a:rPr>
                        </m:ctrlPr>
                      </m:naryPr>
                      <m:sub>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=0</m:t>
                        </m:r>
                      </m:sub>
                      <m:sup>
                        <m:r>
                          <a:rPr lang="en-US" sz="2400" i="1" dirty="0">
                            <a:latin typeface="Cambria Math" charset="0"/>
                            <a:ea typeface="Times New Roman" charset="0"/>
                            <a:cs typeface="Times New Roman" charset="0"/>
                          </a:rPr>
                          <m:t>𝑁</m:t>
                        </m:r>
                        <m:r>
                          <a:rPr lang="en-US" sz="2400" i="1" dirty="0">
                            <a:latin typeface="Cambria Math" charset="0"/>
                            <a:ea typeface="Times New Roman" charset="0"/>
                            <a:cs typeface="Times New Roman" charset="0"/>
                          </a:rPr>
                          <m:t>−1</m:t>
                        </m:r>
                      </m:sup>
                      <m:e>
                        <m:f>
                          <m:fPr>
                            <m:ctrlPr>
                              <a:rPr lang="mr-IN" sz="2400" i="1" dirty="0">
                                <a:latin typeface="Cambria Math" charset="0"/>
                                <a:ea typeface="Times New Roman" charset="0"/>
                                <a:cs typeface="Times New Roman" charset="0"/>
                              </a:rPr>
                            </m:ctrlPr>
                          </m:fPr>
                          <m:num>
                            <m:sSup>
                              <m:sSupPr>
                                <m:ctrlPr>
                                  <a:rPr lang="mr-IN" sz="2400" i="1" dirty="0">
                                    <a:latin typeface="Cambria Math" charset="0"/>
                                    <a:ea typeface="Times New Roman" charset="0"/>
                                    <a:cs typeface="Times New Roman" charset="0"/>
                                  </a:rPr>
                                </m:ctrlPr>
                              </m:sSupPr>
                              <m:e>
                                <m:r>
                                  <a:rPr lang="mr-IN" sz="2400" i="1" dirty="0">
                                    <a:latin typeface="Cambria Math" charset="0"/>
                                    <a:ea typeface="Times New Roman" charset="0"/>
                                    <a:cs typeface="Times New Roman" charset="0"/>
                                  </a:rPr>
                                  <m:t>𝜕</m:t>
                                </m:r>
                              </m:e>
                              <m:sup>
                                <m:r>
                                  <a:rPr lang="en-US" sz="2400" i="1" dirty="0">
                                    <a:latin typeface="Cambria Math" charset="0"/>
                                    <a:ea typeface="Times New Roman" charset="0"/>
                                    <a:cs typeface="Times New Roman" charset="0"/>
                                  </a:rPr>
                                  <m:t>𝑛</m:t>
                                </m:r>
                              </m:sup>
                            </m:sSup>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r>
                              <m:rPr>
                                <m:nor/>
                              </m:rPr>
                              <a:rPr lang="en-US" sz="2400" dirty="0">
                                <a:latin typeface="Times New Roman" charset="0"/>
                                <a:ea typeface="Times New Roman" charset="0"/>
                                <a:cs typeface="Times New Roman" charset="0"/>
                              </a:rPr>
                              <m:t>(</m:t>
                            </m:r>
                            <m:r>
                              <a:rPr lang="en-US" sz="2400" dirty="0">
                                <a:latin typeface="Cambria Math" charset="0"/>
                                <a:ea typeface="Times New Roman" charset="0"/>
                                <a:cs typeface="Times New Roman" charset="0"/>
                              </a:rPr>
                              <m:t>0</m:t>
                            </m:r>
                            <m:r>
                              <m:rPr>
                                <m:nor/>
                              </m:rPr>
                              <a:rPr lang="en-US" sz="2400" dirty="0">
                                <a:latin typeface="Times New Roman" charset="0"/>
                                <a:ea typeface="Times New Roman" charset="0"/>
                                <a:cs typeface="Times New Roman" charset="0"/>
                              </a:rPr>
                              <m:t>)</m:t>
                            </m:r>
                          </m:num>
                          <m:den>
                            <m:r>
                              <a:rPr lang="en-US" sz="2400" i="1" dirty="0">
                                <a:latin typeface="Cambria Math" charset="0"/>
                                <a:ea typeface="Times New Roman" charset="0"/>
                                <a:cs typeface="Times New Roman" charset="0"/>
                              </a:rPr>
                              <m:t>𝜕</m:t>
                            </m:r>
                            <m:sSup>
                              <m:sSupPr>
                                <m:ctrlPr>
                                  <a:rPr lang="en-US" sz="2400" i="1" dirty="0">
                                    <a:latin typeface="Cambria Math" charset="0"/>
                                    <a:ea typeface="Times New Roman" charset="0"/>
                                    <a:cs typeface="Times New Roman" charset="0"/>
                                  </a:rPr>
                                </m:ctrlPr>
                              </m:sSupPr>
                              <m:e>
                                <m:r>
                                  <m:rPr>
                                    <m:sty m:val="p"/>
                                  </m:rPr>
                                  <a:rPr lang="en-US" sz="2400" dirty="0">
                                    <a:latin typeface="Cambria Math" charset="0"/>
                                    <a:ea typeface="Times New Roman" charset="0"/>
                                    <a:cs typeface="Times New Roman" charset="0"/>
                                  </a:rPr>
                                  <m:t>Δ</m:t>
                                </m:r>
                              </m:e>
                              <m:sup>
                                <m:r>
                                  <a:rPr lang="en-US" sz="2400" i="1" dirty="0">
                                    <a:latin typeface="Cambria Math" charset="0"/>
                                    <a:ea typeface="Times New Roman" charset="0"/>
                                    <a:cs typeface="Times New Roman" charset="0"/>
                                  </a:rPr>
                                  <m:t>𝑛</m:t>
                                </m:r>
                              </m:sup>
                            </m:sSup>
                          </m:den>
                        </m:f>
                      </m:e>
                    </m:nary>
                    <m:f>
                      <m:fPr>
                        <m:ctrlPr>
                          <a:rPr lang="mr-IN" sz="2400" i="1" dirty="0">
                            <a:latin typeface="Cambria Math" charset="0"/>
                            <a:ea typeface="Times New Roman" charset="0"/>
                            <a:cs typeface="Times New Roman" charset="0"/>
                          </a:rPr>
                        </m:ctrlPr>
                      </m:fPr>
                      <m:num>
                        <m:sSup>
                          <m:sSupPr>
                            <m:ctrlPr>
                              <a:rPr lang="en-US" sz="2400" i="1" dirty="0">
                                <a:latin typeface="Cambria Math" charset="0"/>
                                <a:ea typeface="Times New Roman" charset="0"/>
                                <a:cs typeface="Times New Roman" charset="0"/>
                              </a:rPr>
                            </m:ctrlPr>
                          </m:sSupPr>
                          <m:e>
                            <m:r>
                              <m:rPr>
                                <m:sty m:val="p"/>
                              </m:rPr>
                              <a:rPr lang="en-US" sz="2400" dirty="0">
                                <a:latin typeface="Cambria Math" charset="0"/>
                                <a:ea typeface="Times New Roman" charset="0"/>
                                <a:cs typeface="Times New Roman" charset="0"/>
                              </a:rPr>
                              <m:t>Δ</m:t>
                            </m:r>
                          </m:e>
                          <m:sup>
                            <m:r>
                              <a:rPr lang="en-US" sz="2400" i="1" dirty="0">
                                <a:latin typeface="Cambria Math" charset="0"/>
                                <a:ea typeface="Times New Roman" charset="0"/>
                                <a:cs typeface="Times New Roman" charset="0"/>
                              </a:rPr>
                              <m:t>𝑛</m:t>
                            </m:r>
                          </m:sup>
                        </m:sSup>
                      </m:num>
                      <m:den>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m:t>
                        </m:r>
                      </m:den>
                    </m:f>
                  </m:oMath>
                </a14:m>
                <a:r>
                  <a:rPr lang="en-US" sz="2400" dirty="0" smtClean="0">
                    <a:latin typeface="Times New Roman" charset="0"/>
                    <a:ea typeface="Times New Roman" charset="0"/>
                    <a:cs typeface="Times New Roman" charset="0"/>
                  </a:rPr>
                  <a:t>       (mean period length is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smtClean="0">
                    <a:latin typeface="Times New Roman" charset="0"/>
                    <a:ea typeface="Times New Roman" charset="0"/>
                    <a:cs typeface="Times New Roman" charset="0"/>
                  </a:rPr>
                  <a:t>)</a:t>
                </a:r>
              </a:p>
              <a:p>
                <a:pPr>
                  <a:lnSpc>
                    <a:spcPct val="120000"/>
                  </a:lnSpc>
                </a:pPr>
                <a:r>
                  <a:rPr lang="en-US" sz="2400" dirty="0" smtClean="0">
                    <a:latin typeface="Times New Roman" charset="0"/>
                    <a:ea typeface="Times New Roman" charset="0"/>
                    <a:cs typeface="Times New Roman" charset="0"/>
                  </a:rPr>
                  <a:t>The N coefficients </a:t>
                </a:r>
                <a14:m>
                  <m:oMath xmlns:m="http://schemas.openxmlformats.org/officeDocument/2006/math">
                    <m:f>
                      <m:fPr>
                        <m:ctrlPr>
                          <a:rPr lang="mr-IN" sz="2400" i="1" dirty="0">
                            <a:latin typeface="Cambria Math" charset="0"/>
                            <a:ea typeface="Times New Roman" charset="0"/>
                            <a:cs typeface="Times New Roman" charset="0"/>
                          </a:rPr>
                        </m:ctrlPr>
                      </m:fPr>
                      <m:num>
                        <m:sSup>
                          <m:sSupPr>
                            <m:ctrlPr>
                              <a:rPr lang="mr-IN" sz="2400" i="1" dirty="0">
                                <a:latin typeface="Cambria Math" charset="0"/>
                                <a:ea typeface="Times New Roman" charset="0"/>
                                <a:cs typeface="Times New Roman" charset="0"/>
                              </a:rPr>
                            </m:ctrlPr>
                          </m:sSupPr>
                          <m:e>
                            <m:r>
                              <a:rPr lang="mr-IN" sz="2400" i="1" dirty="0">
                                <a:latin typeface="Cambria Math" charset="0"/>
                                <a:ea typeface="Times New Roman" charset="0"/>
                                <a:cs typeface="Times New Roman" charset="0"/>
                              </a:rPr>
                              <m:t>𝜕</m:t>
                            </m:r>
                          </m:e>
                          <m:sup>
                            <m:r>
                              <a:rPr lang="en-US" sz="2400" i="1" dirty="0">
                                <a:latin typeface="Cambria Math" charset="0"/>
                                <a:ea typeface="Times New Roman" charset="0"/>
                                <a:cs typeface="Times New Roman" charset="0"/>
                              </a:rPr>
                              <m:t>𝑛</m:t>
                            </m:r>
                          </m:sup>
                        </m:sSup>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r>
                          <m:rPr>
                            <m:nor/>
                          </m:rPr>
                          <a:rPr lang="en-US" sz="2400" dirty="0">
                            <a:latin typeface="Times New Roman" charset="0"/>
                            <a:ea typeface="Times New Roman" charset="0"/>
                            <a:cs typeface="Times New Roman" charset="0"/>
                          </a:rPr>
                          <m:t>(</m:t>
                        </m:r>
                        <m:r>
                          <a:rPr lang="en-US" sz="2400" dirty="0">
                            <a:latin typeface="Cambria Math" charset="0"/>
                            <a:ea typeface="Times New Roman" charset="0"/>
                            <a:cs typeface="Times New Roman" charset="0"/>
                          </a:rPr>
                          <m:t>0</m:t>
                        </m:r>
                        <m:r>
                          <m:rPr>
                            <m:nor/>
                          </m:rPr>
                          <a:rPr lang="en-US" sz="2400" dirty="0">
                            <a:latin typeface="Times New Roman" charset="0"/>
                            <a:ea typeface="Times New Roman" charset="0"/>
                            <a:cs typeface="Times New Roman" charset="0"/>
                          </a:rPr>
                          <m:t>)</m:t>
                        </m:r>
                      </m:num>
                      <m:den>
                        <m:r>
                          <a:rPr lang="en-US" sz="2400" i="1" dirty="0">
                            <a:latin typeface="Cambria Math" charset="0"/>
                            <a:ea typeface="Times New Roman" charset="0"/>
                            <a:cs typeface="Times New Roman" charset="0"/>
                          </a:rPr>
                          <m:t>𝜕</m:t>
                        </m:r>
                        <m:sSup>
                          <m:sSupPr>
                            <m:ctrlPr>
                              <a:rPr lang="en-US" sz="2400" i="1" dirty="0">
                                <a:latin typeface="Cambria Math" charset="0"/>
                                <a:ea typeface="Times New Roman" charset="0"/>
                                <a:cs typeface="Times New Roman" charset="0"/>
                              </a:rPr>
                            </m:ctrlPr>
                          </m:sSupPr>
                          <m:e>
                            <m:r>
                              <m:rPr>
                                <m:sty m:val="p"/>
                              </m:rPr>
                              <a:rPr lang="en-US" sz="2400" dirty="0">
                                <a:latin typeface="Cambria Math" charset="0"/>
                                <a:ea typeface="Times New Roman" charset="0"/>
                                <a:cs typeface="Times New Roman" charset="0"/>
                              </a:rPr>
                              <m:t>Δ</m:t>
                            </m:r>
                          </m:e>
                          <m:sup>
                            <m:r>
                              <a:rPr lang="en-US" sz="2400" i="1" dirty="0">
                                <a:latin typeface="Cambria Math" charset="0"/>
                                <a:ea typeface="Times New Roman" charset="0"/>
                                <a:cs typeface="Times New Roman" charset="0"/>
                              </a:rPr>
                              <m:t>𝑛</m:t>
                            </m:r>
                          </m:sup>
                        </m:sSup>
                      </m:den>
                    </m:f>
                    <m:r>
                      <a:rPr lang="en-US" sz="2400" b="0" i="0" dirty="0" smtClean="0">
                        <a:latin typeface="Cambria Math" charset="0"/>
                        <a:ea typeface="Times New Roman" charset="0"/>
                        <a:cs typeface="Times New Roman" charset="0"/>
                      </a:rPr>
                      <m:t>,  </m:t>
                    </m:r>
                    <m:r>
                      <m:rPr>
                        <m:sty m:val="p"/>
                      </m:rPr>
                      <a:rPr lang="en-US" sz="2400" b="0" i="0" dirty="0" smtClean="0">
                        <a:latin typeface="Cambria Math" charset="0"/>
                        <a:ea typeface="Times New Roman" charset="0"/>
                        <a:cs typeface="Times New Roman" charset="0"/>
                      </a:rPr>
                      <m:t>n</m:t>
                    </m:r>
                    <m:r>
                      <a:rPr lang="en-US" sz="2400" b="0" i="0" dirty="0" smtClean="0">
                        <a:latin typeface="Cambria Math" charset="0"/>
                        <a:ea typeface="Times New Roman" charset="0"/>
                        <a:cs typeface="Times New Roman" charset="0"/>
                      </a:rPr>
                      <m:t>=0,1,…,</m:t>
                    </m:r>
                    <m:r>
                      <m:rPr>
                        <m:sty m:val="p"/>
                      </m:rPr>
                      <a:rPr lang="en-US" sz="2400" b="0" i="0" dirty="0" smtClean="0">
                        <a:latin typeface="Cambria Math" charset="0"/>
                        <a:ea typeface="Times New Roman" charset="0"/>
                        <a:cs typeface="Times New Roman" charset="0"/>
                      </a:rPr>
                      <m:t>N</m:t>
                    </m:r>
                    <m:r>
                      <a:rPr lang="en-US" sz="2400" b="0" i="0" dirty="0" smtClean="0">
                        <a:latin typeface="Cambria Math" charset="0"/>
                        <a:ea typeface="Times New Roman" charset="0"/>
                        <a:cs typeface="Times New Roman" charset="0"/>
                      </a:rPr>
                      <m:t>−1 </m:t>
                    </m:r>
                  </m:oMath>
                </a14:m>
                <a:r>
                  <a:rPr lang="en-US" sz="2400" dirty="0" smtClean="0">
                    <a:latin typeface="Times New Roman" charset="0"/>
                    <a:ea typeface="Times New Roman" charset="0"/>
                    <a:cs typeface="Times New Roman" charset="0"/>
                  </a:rPr>
                  <a:t>can be determined by using any N values of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smtClean="0">
                    <a:latin typeface="Times New Roman" charset="0"/>
                    <a:ea typeface="Times New Roman" charset="0"/>
                    <a:cs typeface="Times New Roman" charset="0"/>
                  </a:rPr>
                  <a:t> for which </a:t>
                </a: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a:latin typeface="Times New Roman" charset="0"/>
                    <a:ea typeface="Times New Roman" charset="0"/>
                    <a:cs typeface="Times New Roman" charset="0"/>
                  </a:rPr>
                  <a:t>(</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is known. The N point Richardson extrapolation is then the first coefficient </a:t>
                </a: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smtClean="0">
                    <a:latin typeface="Times New Roman" charset="0"/>
                    <a:ea typeface="Times New Roman" charset="0"/>
                    <a:cs typeface="Times New Roman" charset="0"/>
                  </a:rPr>
                  <a:t>(</a:t>
                </a:r>
                <a14:m>
                  <m:oMath xmlns:m="http://schemas.openxmlformats.org/officeDocument/2006/math">
                    <m:r>
                      <a:rPr lang="en-US" sz="2400" b="0" i="1" dirty="0" smtClean="0">
                        <a:latin typeface="Cambria Math" charset="0"/>
                        <a:ea typeface="Times New Roman" charset="0"/>
                        <a:cs typeface="Times New Roman" charset="0"/>
                      </a:rPr>
                      <m:t>0</m:t>
                    </m:r>
                  </m:oMath>
                </a14:m>
                <a:r>
                  <a:rPr lang="en-US" sz="2400" dirty="0" smtClean="0">
                    <a:latin typeface="Times New Roman" charset="0"/>
                    <a:ea typeface="Times New Roman" charset="0"/>
                    <a:cs typeface="Times New Roman" charset="0"/>
                  </a:rPr>
                  <a:t>).</a:t>
                </a:r>
              </a:p>
              <a:p>
                <a:pPr>
                  <a:lnSpc>
                    <a:spcPct val="120000"/>
                  </a:lnSpc>
                </a:pPr>
                <a:r>
                  <a:rPr lang="en-US" sz="2400" dirty="0" smtClean="0">
                    <a:latin typeface="Times New Roman" charset="0"/>
                    <a:ea typeface="Times New Roman" charset="0"/>
                    <a:cs typeface="Times New Roman" charset="0"/>
                  </a:rPr>
                  <a:t>For example, a 3 point Richardson extrapolation can be obtained by assuming that our approximation is approximately quadratic in the man period length:</a:t>
                </a:r>
              </a:p>
              <a:p>
                <a:pPr marL="0" indent="0" algn="ctr">
                  <a:lnSpc>
                    <a:spcPct val="120000"/>
                  </a:lnSpc>
                  <a:buNone/>
                </a:pPr>
                <a14:m>
                  <m:oMath xmlns:m="http://schemas.openxmlformats.org/officeDocument/2006/math">
                    <m:acc>
                      <m:accPr>
                        <m:chr m:val="̂"/>
                        <m:ctrlPr>
                          <a:rPr lang="en-US" sz="2400" i="1" smtClean="0">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a:latin typeface="Times New Roman" charset="0"/>
                    <a:ea typeface="Times New Roman" charset="0"/>
                    <a:cs typeface="Times New Roman" charset="0"/>
                  </a:rPr>
                  <a:t>(</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oMath>
                </a14:m>
                <a:r>
                  <a:rPr lang="is-IS" sz="2400" dirty="0">
                    <a:latin typeface="Times New Roman" charset="0"/>
                    <a:ea typeface="Times New Roman" charset="0"/>
                    <a:cs typeface="Times New Roman" charset="0"/>
                  </a:rPr>
                  <a:t> </a:t>
                </a: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smtClean="0">
                    <a:latin typeface="Times New Roman" charset="0"/>
                    <a:ea typeface="Times New Roman" charset="0"/>
                    <a:cs typeface="Times New Roman" charset="0"/>
                  </a:rPr>
                  <a:t>(</a:t>
                </a:r>
                <a14:m>
                  <m:oMath xmlns:m="http://schemas.openxmlformats.org/officeDocument/2006/math">
                    <m:r>
                      <a:rPr lang="en-US" sz="2400" b="0" i="1" dirty="0" smtClean="0">
                        <a:latin typeface="Cambria Math" charset="0"/>
                        <a:ea typeface="Times New Roman" charset="0"/>
                        <a:cs typeface="Times New Roman" charset="0"/>
                      </a:rPr>
                      <m:t>0</m:t>
                    </m:r>
                  </m:oMath>
                </a14:m>
                <a:r>
                  <a:rPr lang="en-US" sz="2400" dirty="0" smtClean="0">
                    <a:latin typeface="Times New Roman" charset="0"/>
                    <a:ea typeface="Times New Roman" charset="0"/>
                    <a:cs typeface="Times New Roman" charset="0"/>
                  </a:rPr>
                  <a:t>) +</a:t>
                </a:r>
                <a14:m>
                  <m:oMath xmlns:m="http://schemas.openxmlformats.org/officeDocument/2006/math">
                    <m:sSup>
                      <m:sSupPr>
                        <m:ctrlPr>
                          <a:rPr lang="en-US" sz="2400" i="1" smtClean="0">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b="0" i="1" smtClean="0">
                            <a:latin typeface="Cambria Math" charset="0"/>
                            <a:ea typeface="Times New Roman" charset="0"/>
                            <a:cs typeface="Times New Roman" charset="0"/>
                          </a:rPr>
                          <m:t>′</m:t>
                        </m:r>
                      </m:sup>
                    </m:sSup>
                    <m:r>
                      <a:rPr lang="en-US" sz="2400" b="0" i="1" smtClean="0">
                        <a:latin typeface="Cambria Math" charset="0"/>
                        <a:ea typeface="Times New Roman" charset="0"/>
                        <a:cs typeface="Times New Roman" charset="0"/>
                      </a:rPr>
                      <m:t>(0)</m:t>
                    </m:r>
                    <m:r>
                      <m:rPr>
                        <m:sty m:val="p"/>
                      </m:rPr>
                      <a:rPr lang="en-US" sz="2400" dirty="0">
                        <a:latin typeface="Cambria Math" charset="0"/>
                        <a:ea typeface="Times New Roman" charset="0"/>
                        <a:cs typeface="Times New Roman" charset="0"/>
                      </a:rPr>
                      <m:t>Δ</m:t>
                    </m:r>
                  </m:oMath>
                </a14:m>
                <a:r>
                  <a:rPr lang="en-US" sz="2400" dirty="0" smtClean="0">
                    <a:latin typeface="Times New Roman" charset="0"/>
                    <a:ea typeface="Times New Roman" charset="0"/>
                    <a:cs typeface="Times New Roman" charset="0"/>
                  </a:rPr>
                  <a:t>+</a:t>
                </a:r>
                <a14:m>
                  <m:oMath xmlns:m="http://schemas.openxmlformats.org/officeDocument/2006/math">
                    <m:f>
                      <m:fPr>
                        <m:ctrlPr>
                          <a:rPr lang="mr-IN" sz="2400" i="1" dirty="0">
                            <a:latin typeface="Cambria Math" charset="0"/>
                            <a:ea typeface="Times New Roman" charset="0"/>
                            <a:cs typeface="Times New Roman" charset="0"/>
                          </a:rPr>
                        </m:ctrlPr>
                      </m:fPr>
                      <m:num>
                        <m:r>
                          <a:rPr lang="en-US" sz="2400" b="0" i="1" dirty="0" smtClean="0">
                            <a:latin typeface="Cambria Math" charset="0"/>
                            <a:ea typeface="Times New Roman" charset="0"/>
                            <a:cs typeface="Times New Roman" charset="0"/>
                          </a:rPr>
                          <m:t>1</m:t>
                        </m:r>
                      </m:num>
                      <m:den>
                        <m:r>
                          <a:rPr lang="en-US" sz="2400" b="0" i="1" dirty="0" smtClean="0">
                            <a:latin typeface="Cambria Math" charset="0"/>
                            <a:ea typeface="Times New Roman" charset="0"/>
                            <a:cs typeface="Times New Roman" charset="0"/>
                          </a:rPr>
                          <m:t>2</m:t>
                        </m:r>
                      </m:den>
                    </m:f>
                    <m:sSup>
                      <m:sSupPr>
                        <m:ctrlPr>
                          <a:rPr lang="en-US" sz="2400" i="1">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b="0" i="1" smtClean="0">
                            <a:latin typeface="Cambria Math" charset="0"/>
                            <a:ea typeface="Times New Roman" charset="0"/>
                            <a:cs typeface="Times New Roman" charset="0"/>
                          </a:rPr>
                          <m:t>”</m:t>
                        </m:r>
                      </m:sup>
                    </m:sSup>
                    <m:r>
                      <a:rPr lang="en-US" sz="2400" i="1">
                        <a:latin typeface="Cambria Math" charset="0"/>
                        <a:ea typeface="Times New Roman" charset="0"/>
                        <a:cs typeface="Times New Roman" charset="0"/>
                      </a:rPr>
                      <m:t>(0)</m:t>
                    </m:r>
                    <m:sSup>
                      <m:sSupPr>
                        <m:ctrlPr>
                          <a:rPr lang="en-US" sz="2400" i="1" dirty="0">
                            <a:latin typeface="Cambria Math" charset="0"/>
                            <a:ea typeface="Times New Roman" charset="0"/>
                            <a:cs typeface="Times New Roman" charset="0"/>
                          </a:rPr>
                        </m:ctrlPr>
                      </m:sSupPr>
                      <m:e>
                        <m:r>
                          <m:rPr>
                            <m:sty m:val="p"/>
                          </m:rPr>
                          <a:rPr lang="en-US" sz="2400" dirty="0">
                            <a:latin typeface="Cambria Math" charset="0"/>
                            <a:ea typeface="Times New Roman" charset="0"/>
                            <a:cs typeface="Times New Roman" charset="0"/>
                          </a:rPr>
                          <m:t>Δ</m:t>
                        </m:r>
                      </m:e>
                      <m:sup>
                        <m:r>
                          <a:rPr lang="en-US" sz="2400" b="0" i="1" dirty="0" smtClean="0">
                            <a:latin typeface="Cambria Math" charset="0"/>
                            <a:ea typeface="Times New Roman" charset="0"/>
                            <a:cs typeface="Times New Roman" charset="0"/>
                          </a:rPr>
                          <m:t>2</m:t>
                        </m:r>
                      </m:sup>
                    </m:sSup>
                  </m:oMath>
                </a14:m>
                <a:endParaRPr lang="en-US" sz="2400" dirty="0" smtClean="0">
                  <a:latin typeface="Times New Roman" charset="0"/>
                  <a:ea typeface="Times New Roman" charset="0"/>
                  <a:cs typeface="Times New Roman" charset="0"/>
                </a:endParaRPr>
              </a:p>
              <a:p>
                <a:pPr>
                  <a:lnSpc>
                    <a:spcPct val="100000"/>
                  </a:lnSpc>
                </a:pPr>
                <a:endParaRPr lang="en-US" sz="24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3697" y="1050324"/>
                <a:ext cx="10810103" cy="5461687"/>
              </a:xfrm>
              <a:blipFill rotWithShape="0">
                <a:blip r:embed="rId2"/>
                <a:stretch>
                  <a:fillRect l="-620" t="-78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43</a:t>
            </a:fld>
            <a:endParaRPr lang="en-US"/>
          </a:p>
        </p:txBody>
      </p:sp>
    </p:spTree>
    <p:extLst>
      <p:ext uri="{BB962C8B-B14F-4D97-AF65-F5344CB8AC3E}">
        <p14:creationId xmlns:p14="http://schemas.microsoft.com/office/powerpoint/2010/main" val="841876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26" y="1257455"/>
            <a:ext cx="5535825" cy="5098895"/>
          </a:xfrm>
        </p:spPr>
      </p:pic>
      <p:sp>
        <p:nvSpPr>
          <p:cNvPr id="4" name="Slide Number Placeholder 3"/>
          <p:cNvSpPr>
            <a:spLocks noGrp="1"/>
          </p:cNvSpPr>
          <p:nvPr>
            <p:ph type="sldNum" sz="quarter" idx="12"/>
          </p:nvPr>
        </p:nvSpPr>
        <p:spPr>
          <a:xfrm>
            <a:off x="8610600" y="6328506"/>
            <a:ext cx="2743200" cy="392969"/>
          </a:xfrm>
        </p:spPr>
        <p:txBody>
          <a:bodyPr/>
          <a:lstStyle/>
          <a:p>
            <a:fld id="{ABF18D57-6B05-9C44-A39E-5F56D297C7B0}" type="slidenum">
              <a:rPr lang="en-US" smtClean="0"/>
              <a:t>44</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751" y="1124465"/>
            <a:ext cx="6326661" cy="5231885"/>
          </a:xfrm>
          <a:prstGeom prst="rect">
            <a:avLst/>
          </a:prstGeom>
        </p:spPr>
      </p:pic>
      <p:sp>
        <p:nvSpPr>
          <p:cNvPr id="2" name="TextBox 1"/>
          <p:cNvSpPr txBox="1"/>
          <p:nvPr/>
        </p:nvSpPr>
        <p:spPr>
          <a:xfrm>
            <a:off x="407773" y="432487"/>
            <a:ext cx="8662086" cy="461665"/>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Figure 10 and 11 illustrate the idea behind </a:t>
            </a:r>
            <a:r>
              <a:rPr lang="en-US" sz="2400" dirty="0" smtClean="0">
                <a:latin typeface="Times New Roman" charset="0"/>
                <a:ea typeface="Times New Roman" charset="0"/>
                <a:cs typeface="Times New Roman" charset="0"/>
              </a:rPr>
              <a:t>3 </a:t>
            </a:r>
            <a:r>
              <a:rPr lang="en-US" sz="2400" dirty="0" smtClean="0">
                <a:latin typeface="Times New Roman" charset="0"/>
                <a:ea typeface="Times New Roman" charset="0"/>
                <a:cs typeface="Times New Roman" charset="0"/>
              </a:rPr>
              <a:t>point extrapolation</a:t>
            </a:r>
            <a:r>
              <a:rPr lang="en-US" dirty="0" smtClean="0"/>
              <a:t>.</a:t>
            </a:r>
            <a:endParaRPr lang="en-US" dirty="0"/>
          </a:p>
        </p:txBody>
      </p:sp>
    </p:spTree>
    <p:extLst>
      <p:ext uri="{BB962C8B-B14F-4D97-AF65-F5344CB8AC3E}">
        <p14:creationId xmlns:p14="http://schemas.microsoft.com/office/powerpoint/2010/main" val="808845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0426" y="488306"/>
                <a:ext cx="11357920" cy="5868044"/>
              </a:xfrm>
            </p:spPr>
            <p:txBody>
              <a:bodyPr>
                <a:noAutofit/>
              </a:bodyPr>
              <a:lstStyle/>
              <a:p>
                <a:pPr>
                  <a:lnSpc>
                    <a:spcPct val="100000"/>
                  </a:lnSpc>
                </a:pPr>
                <a:r>
                  <a:rPr lang="en-US" sz="2400" dirty="0" smtClean="0">
                    <a:latin typeface="Times New Roman" charset="0"/>
                    <a:ea typeface="Times New Roman" charset="0"/>
                    <a:cs typeface="Times New Roman" charset="0"/>
                  </a:rPr>
                  <a:t>Substituting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=T,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=T/2 and </a:t>
                </a:r>
                <a14:m>
                  <m:oMath xmlns:m="http://schemas.openxmlformats.org/officeDocument/2006/math">
                    <m:r>
                      <m:rPr>
                        <m:sty m:val="p"/>
                      </m:rPr>
                      <a:rPr lang="en-US" sz="2400" dirty="0">
                        <a:latin typeface="Cambria Math" charset="0"/>
                        <a:ea typeface="Times New Roman" charset="0"/>
                        <a:cs typeface="Times New Roman" charset="0"/>
                      </a:rPr>
                      <m:t>Δ</m:t>
                    </m:r>
                  </m:oMath>
                </a14:m>
                <a:r>
                  <a:rPr lang="en-US" sz="2400" dirty="0">
                    <a:latin typeface="Times New Roman" charset="0"/>
                    <a:ea typeface="Times New Roman" charset="0"/>
                    <a:cs typeface="Times New Roman" charset="0"/>
                  </a:rPr>
                  <a:t>=T/3 leads to 3 equations in the 3 unknowns </a:t>
                </a:r>
                <a14:m>
                  <m:oMath xmlns:m="http://schemas.openxmlformats.org/officeDocument/2006/math">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a:latin typeface="Times New Roman" charset="0"/>
                    <a:ea typeface="Times New Roman" charset="0"/>
                    <a:cs typeface="Times New Roman" charset="0"/>
                  </a:rPr>
                  <a:t>(</a:t>
                </a:r>
                <a14:m>
                  <m:oMath xmlns:m="http://schemas.openxmlformats.org/officeDocument/2006/math">
                    <m:r>
                      <a:rPr lang="en-US" sz="2400" i="1" dirty="0">
                        <a:latin typeface="Cambria Math" charset="0"/>
                        <a:ea typeface="Times New Roman" charset="0"/>
                        <a:cs typeface="Times New Roman" charset="0"/>
                      </a:rPr>
                      <m:t>0</m:t>
                    </m:r>
                  </m:oMath>
                </a14:m>
                <a:r>
                  <a:rPr lang="en-US" sz="2400" dirty="0">
                    <a:latin typeface="Times New Roman" charset="0"/>
                    <a:ea typeface="Times New Roman" charset="0"/>
                    <a:cs typeface="Times New Roman" charset="0"/>
                  </a:rPr>
                  <a:t>), </a:t>
                </a:r>
                <a14:m>
                  <m:oMath xmlns:m="http://schemas.openxmlformats.org/officeDocument/2006/math">
                    <m:sSup>
                      <m:sSupPr>
                        <m:ctrlPr>
                          <a:rPr lang="en-US" sz="2400" i="1">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i="1">
                            <a:latin typeface="Cambria Math" charset="0"/>
                            <a:ea typeface="Times New Roman" charset="0"/>
                            <a:cs typeface="Times New Roman" charset="0"/>
                          </a:rPr>
                          <m:t>′</m:t>
                        </m:r>
                      </m:sup>
                    </m:sSup>
                    <m:r>
                      <a:rPr lang="en-US" sz="2400" i="1">
                        <a:latin typeface="Cambria Math" charset="0"/>
                        <a:ea typeface="Times New Roman" charset="0"/>
                        <a:cs typeface="Times New Roman" charset="0"/>
                      </a:rPr>
                      <m:t>(0</m:t>
                    </m:r>
                  </m:oMath>
                </a14:m>
                <a:r>
                  <a:rPr lang="en-US" sz="2400" dirty="0">
                    <a:latin typeface="Times New Roman" charset="0"/>
                    <a:ea typeface="Times New Roman" charset="0"/>
                    <a:cs typeface="Times New Roman" charset="0"/>
                  </a:rPr>
                  <a:t>) and </a:t>
                </a:r>
                <a14:m>
                  <m:oMath xmlns:m="http://schemas.openxmlformats.org/officeDocument/2006/math">
                    <m:sSup>
                      <m:sSupPr>
                        <m:ctrlPr>
                          <a:rPr lang="en-US" sz="2400" i="1">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i="1">
                            <a:latin typeface="Cambria Math" charset="0"/>
                            <a:ea typeface="Times New Roman" charset="0"/>
                            <a:cs typeface="Times New Roman" charset="0"/>
                          </a:rPr>
                          <m:t>”</m:t>
                        </m:r>
                      </m:sup>
                    </m:sSup>
                    <m:r>
                      <a:rPr lang="en-US" sz="2400" i="1">
                        <a:latin typeface="Cambria Math" charset="0"/>
                        <a:ea typeface="Times New Roman" charset="0"/>
                        <a:cs typeface="Times New Roman" charset="0"/>
                      </a:rPr>
                      <m:t>(0)</m:t>
                    </m:r>
                  </m:oMath>
                </a14:m>
                <a:r>
                  <a:rPr lang="en-US" sz="2400" dirty="0">
                    <a:latin typeface="Times New Roman" charset="0"/>
                    <a:ea typeface="Times New Roman" charset="0"/>
                    <a:cs typeface="Times New Roman" charset="0"/>
                  </a:rPr>
                  <a:t>. Inverting the system implies that the 3point extrapolation is given by:</a:t>
                </a:r>
              </a:p>
              <a:p>
                <a:pPr marL="0" indent="0" algn="ctr">
                  <a:lnSpc>
                    <a:spcPct val="100000"/>
                  </a:lnSpc>
                  <a:buNone/>
                </a:pPr>
                <a14:m>
                  <m:oMath xmlns:m="http://schemas.openxmlformats.org/officeDocument/2006/math">
                    <m:sSup>
                      <m:sSupPr>
                        <m:ctrlPr>
                          <a:rPr lang="en-US" sz="2400" i="1">
                            <a:latin typeface="Cambria Math" charset="0"/>
                            <a:ea typeface="Times New Roman" charset="0"/>
                            <a:cs typeface="Times New Roman" charset="0"/>
                          </a:rPr>
                        </m:ctrlPr>
                      </m:sSupPr>
                      <m:e>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e>
                      <m:sup>
                        <m:r>
                          <a:rPr lang="en-US" sz="2400" i="1">
                            <a:latin typeface="Cambria Math" charset="0"/>
                            <a:ea typeface="Times New Roman" charset="0"/>
                            <a:cs typeface="Times New Roman" charset="0"/>
                          </a:rPr>
                          <m:t>1:</m:t>
                        </m:r>
                        <m:r>
                          <a:rPr lang="en-US" sz="2400" i="1">
                            <a:latin typeface="Cambria Math" charset="0"/>
                            <a:ea typeface="Times New Roman" charset="0"/>
                            <a:cs typeface="Times New Roman" charset="0"/>
                          </a:rPr>
                          <m:t>𝑁</m:t>
                        </m:r>
                      </m:sup>
                    </m:sSup>
                    <m:r>
                      <a:rPr lang="en-US" sz="2400" i="1">
                        <a:latin typeface="Cambria Math" charset="0"/>
                        <a:ea typeface="Times New Roman" charset="0"/>
                        <a:cs typeface="Times New Roman" charset="0"/>
                      </a:rPr>
                      <m:t>(0</m:t>
                    </m:r>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nary>
                      <m:naryPr>
                        <m:chr m:val="∑"/>
                        <m:ctrlPr>
                          <a:rPr lang="is-IS" sz="2400" i="1" dirty="0">
                            <a:latin typeface="Cambria Math" charset="0"/>
                            <a:ea typeface="Times New Roman" charset="0"/>
                            <a:cs typeface="Times New Roman" charset="0"/>
                          </a:rPr>
                        </m:ctrlPr>
                      </m:naryPr>
                      <m:sub>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=1</m:t>
                        </m:r>
                      </m:sub>
                      <m:sup>
                        <m:r>
                          <a:rPr lang="en-US" sz="2400" i="1" dirty="0">
                            <a:latin typeface="Cambria Math" charset="0"/>
                            <a:ea typeface="Times New Roman" charset="0"/>
                            <a:cs typeface="Times New Roman" charset="0"/>
                          </a:rPr>
                          <m:t>𝑁</m:t>
                        </m:r>
                      </m:sup>
                      <m:e>
                        <m:f>
                          <m:fPr>
                            <m:ctrlPr>
                              <a:rPr lang="mr-IN" sz="2400" i="1" dirty="0">
                                <a:latin typeface="Cambria Math" charset="0"/>
                                <a:ea typeface="Times New Roman" charset="0"/>
                                <a:cs typeface="Times New Roman" charset="0"/>
                              </a:rPr>
                            </m:ctrlPr>
                          </m:fPr>
                          <m:num>
                            <m:sSup>
                              <m:sSupPr>
                                <m:ctrlPr>
                                  <a:rPr lang="mr-IN"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(−1)</m:t>
                                </m:r>
                              </m:e>
                              <m:sup>
                                <m:r>
                                  <a:rPr lang="en-US" sz="2400" i="1" dirty="0">
                                    <a:latin typeface="Cambria Math" charset="0"/>
                                    <a:ea typeface="Times New Roman" charset="0"/>
                                    <a:cs typeface="Times New Roman" charset="0"/>
                                  </a:rPr>
                                  <m:t>𝑁</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sup>
                            </m:sSup>
                            <m:sSup>
                              <m:sSupPr>
                                <m:ctrlPr>
                                  <a:rPr lang="mr-IN"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𝑛</m:t>
                                </m:r>
                              </m:e>
                              <m:sup>
                                <m:r>
                                  <a:rPr lang="en-US" sz="2400" i="1" dirty="0">
                                    <a:latin typeface="Cambria Math" charset="0"/>
                                    <a:ea typeface="Times New Roman" charset="0"/>
                                    <a:cs typeface="Times New Roman" charset="0"/>
                                  </a:rPr>
                                  <m:t>𝑁</m:t>
                                </m:r>
                              </m:sup>
                            </m:sSup>
                          </m:num>
                          <m:den>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m:t>
                            </m:r>
                            <m:d>
                              <m:dPr>
                                <m:ctrlPr>
                                  <a:rPr lang="en-US" sz="2400" i="1" dirty="0">
                                    <a:latin typeface="Cambria Math" charset="0"/>
                                    <a:ea typeface="Times New Roman" charset="0"/>
                                    <a:cs typeface="Times New Roman" charset="0"/>
                                  </a:rPr>
                                </m:ctrlPr>
                              </m:dPr>
                              <m:e>
                                <m:r>
                                  <a:rPr lang="en-US" sz="2400" i="1" dirty="0">
                                    <a:latin typeface="Cambria Math" charset="0"/>
                                    <a:ea typeface="Times New Roman" charset="0"/>
                                    <a:cs typeface="Times New Roman" charset="0"/>
                                  </a:rPr>
                                  <m:t>𝑁</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e>
                            </m:d>
                            <m:r>
                              <a:rPr lang="en-US" sz="2400" i="1" dirty="0">
                                <a:latin typeface="Cambria Math" charset="0"/>
                                <a:ea typeface="Times New Roman" charset="0"/>
                                <a:cs typeface="Times New Roman" charset="0"/>
                              </a:rPr>
                              <m:t>! </m:t>
                            </m:r>
                          </m:den>
                        </m:f>
                      </m:e>
                    </m:nary>
                    <m:acc>
                      <m:accPr>
                        <m:chr m:val="̂"/>
                        <m:ctrlPr>
                          <a:rPr lang="en-US" sz="2400" i="1">
                            <a:latin typeface="Cambria Math" charset="0"/>
                            <a:ea typeface="Times New Roman" charset="0"/>
                            <a:cs typeface="Times New Roman" charset="0"/>
                          </a:rPr>
                        </m:ctrlPr>
                      </m:accPr>
                      <m:e>
                        <m:r>
                          <a:rPr lang="en-US" sz="2400" i="1">
                            <a:latin typeface="Cambria Math" charset="0"/>
                            <a:ea typeface="Times New Roman" charset="0"/>
                            <a:cs typeface="Times New Roman" charset="0"/>
                          </a:rPr>
                          <m:t> </m:t>
                        </m:r>
                        <m:r>
                          <a:rPr lang="en-US" sz="2400" i="1">
                            <a:latin typeface="Cambria Math" charset="0"/>
                            <a:ea typeface="Times New Roman" charset="0"/>
                            <a:cs typeface="Times New Roman" charset="0"/>
                          </a:rPr>
                          <m:t>𝑝</m:t>
                        </m:r>
                      </m:e>
                    </m:acc>
                  </m:oMath>
                </a14:m>
                <a:r>
                  <a:rPr lang="en-US" sz="2400" dirty="0">
                    <a:latin typeface="Times New Roman" charset="0"/>
                    <a:ea typeface="Times New Roman" charset="0"/>
                    <a:cs typeface="Times New Roman" charset="0"/>
                  </a:rPr>
                  <a:t>(</a:t>
                </a:r>
                <a14:m>
                  <m:oMath xmlns:m="http://schemas.openxmlformats.org/officeDocument/2006/math">
                    <m:r>
                      <a:rPr lang="en-US" sz="2400" i="1" dirty="0">
                        <a:latin typeface="Cambria Math" charset="0"/>
                        <a:ea typeface="Times New Roman" charset="0"/>
                        <a:cs typeface="Times New Roman" charset="0"/>
                      </a:rPr>
                      <m:t>𝑇</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oMath>
                </a14:m>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weighted average of our N </a:t>
                </a:r>
                <a:r>
                  <a:rPr lang="en-US" sz="2400" dirty="0" smtClean="0">
                    <a:latin typeface="Times New Roman" charset="0"/>
                    <a:ea typeface="Times New Roman" charset="0"/>
                    <a:cs typeface="Times New Roman" charset="0"/>
                  </a:rPr>
                  <a:t>Canadian put </a:t>
                </a:r>
                <a:r>
                  <a:rPr lang="en-US" sz="2400" dirty="0" smtClean="0">
                    <a:latin typeface="Times New Roman" charset="0"/>
                    <a:ea typeface="Times New Roman" charset="0"/>
                    <a:cs typeface="Times New Roman" charset="0"/>
                  </a:rPr>
                  <a:t>values)</a:t>
                </a:r>
                <a:endParaRPr lang="en-US" sz="2400" dirty="0">
                  <a:latin typeface="Times New Roman" charset="0"/>
                  <a:ea typeface="Times New Roman" charset="0"/>
                  <a:cs typeface="Times New Roman" charset="0"/>
                </a:endParaRPr>
              </a:p>
              <a:p>
                <a:pPr>
                  <a:lnSpc>
                    <a:spcPct val="100000"/>
                  </a:lnSpc>
                </a:pP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It can be shown the resulting error is O(</a:t>
                </a:r>
                <a14:m>
                  <m:oMath xmlns:m="http://schemas.openxmlformats.org/officeDocument/2006/math">
                    <m:sSup>
                      <m:sSupPr>
                        <m:ctrlPr>
                          <a:rPr lang="en-US" sz="2400" i="1" smtClean="0">
                            <a:latin typeface="Cambria Math" charset="0"/>
                            <a:ea typeface="Times New Roman" charset="0"/>
                            <a:cs typeface="Times New Roman" charset="0"/>
                          </a:rPr>
                        </m:ctrlPr>
                      </m:sSupPr>
                      <m:e>
                        <m:r>
                          <m:rPr>
                            <m:sty m:val="p"/>
                          </m:rPr>
                          <a:rPr lang="en-US" sz="2400" dirty="0">
                            <a:latin typeface="Cambria Math" charset="0"/>
                            <a:ea typeface="Times New Roman" charset="0"/>
                            <a:cs typeface="Times New Roman" charset="0"/>
                          </a:rPr>
                          <m:t>Δ</m:t>
                        </m:r>
                      </m:e>
                      <m:sup>
                        <m:r>
                          <a:rPr lang="en-US" sz="2400" b="0" i="1" smtClean="0">
                            <a:latin typeface="Cambria Math" charset="0"/>
                            <a:ea typeface="Times New Roman" charset="0"/>
                            <a:cs typeface="Times New Roman" charset="0"/>
                          </a:rPr>
                          <m:t>𝑁</m:t>
                        </m:r>
                      </m:sup>
                    </m:sSup>
                  </m:oMath>
                </a14:m>
                <a:r>
                  <a:rPr lang="en-US" sz="2400" dirty="0" smtClean="0">
                    <a:latin typeface="Times New Roman" charset="0"/>
                    <a:ea typeface="Times New Roman" charset="0"/>
                    <a:cs typeface="Times New Roman" charset="0"/>
                  </a:rPr>
                  <a:t>)</a:t>
                </a:r>
              </a:p>
              <a:p>
                <a:pPr>
                  <a:lnSpc>
                    <a:spcPct val="100000"/>
                  </a:lnSpc>
                </a:pPr>
                <a:r>
                  <a:rPr lang="en-US" sz="2400" dirty="0" smtClean="0">
                    <a:latin typeface="Times New Roman" charset="0"/>
                    <a:ea typeface="Times New Roman" charset="0"/>
                    <a:cs typeface="Times New Roman" charset="0"/>
                  </a:rPr>
                  <a:t>The critical stock price can be obtained by Richardson extrapolation:</a:t>
                </a:r>
              </a:p>
              <a:p>
                <a:pPr marL="0" indent="0" algn="ctr">
                  <a:lnSpc>
                    <a:spcPct val="100000"/>
                  </a:lnSpc>
                  <a:buNone/>
                </a:pPr>
                <a14:m>
                  <m:oMath xmlns:m="http://schemas.openxmlformats.org/officeDocument/2006/math">
                    <m:sSup>
                      <m:sSupPr>
                        <m:ctrlPr>
                          <a:rPr lang="en-US" sz="2400" i="1">
                            <a:latin typeface="Cambria Math" charset="0"/>
                            <a:ea typeface="Times New Roman" charset="0"/>
                            <a:cs typeface="Times New Roman" charset="0"/>
                          </a:rPr>
                        </m:ctrlPr>
                      </m:sSupPr>
                      <m:e>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sub>
                        </m:sSub>
                      </m:e>
                      <m:sup>
                        <m:r>
                          <a:rPr lang="en-US" sz="2400" i="1">
                            <a:latin typeface="Cambria Math" charset="0"/>
                            <a:ea typeface="Times New Roman" charset="0"/>
                            <a:cs typeface="Times New Roman" charset="0"/>
                          </a:rPr>
                          <m:t>1:</m:t>
                        </m:r>
                        <m:r>
                          <a:rPr lang="en-US" sz="2400" i="1">
                            <a:latin typeface="Cambria Math" charset="0"/>
                            <a:ea typeface="Times New Roman" charset="0"/>
                            <a:cs typeface="Times New Roman" charset="0"/>
                          </a:rPr>
                          <m:t>𝑁</m:t>
                        </m:r>
                      </m:sup>
                    </m:sSup>
                    <m:r>
                      <a:rPr lang="en-US" sz="2400" i="1">
                        <a:latin typeface="Cambria Math" charset="0"/>
                        <a:ea typeface="Times New Roman" charset="0"/>
                        <a:cs typeface="Times New Roman" charset="0"/>
                      </a:rPr>
                      <m:t>(0</m:t>
                    </m:r>
                  </m:oMath>
                </a14:m>
                <a:r>
                  <a:rPr lang="en-US"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m:t>
                    </m:r>
                    <m:nary>
                      <m:naryPr>
                        <m:chr m:val="∑"/>
                        <m:ctrlPr>
                          <a:rPr lang="is-IS" sz="2400" i="1" dirty="0">
                            <a:latin typeface="Cambria Math" charset="0"/>
                            <a:ea typeface="Times New Roman" charset="0"/>
                            <a:cs typeface="Times New Roman" charset="0"/>
                          </a:rPr>
                        </m:ctrlPr>
                      </m:naryPr>
                      <m:sub>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=1</m:t>
                        </m:r>
                      </m:sub>
                      <m:sup>
                        <m:r>
                          <a:rPr lang="en-US" sz="2400" i="1" dirty="0">
                            <a:latin typeface="Cambria Math" charset="0"/>
                            <a:ea typeface="Times New Roman" charset="0"/>
                            <a:cs typeface="Times New Roman" charset="0"/>
                          </a:rPr>
                          <m:t>𝑁</m:t>
                        </m:r>
                      </m:sup>
                      <m:e>
                        <m:f>
                          <m:fPr>
                            <m:ctrlPr>
                              <a:rPr lang="mr-IN" sz="2400" i="1" dirty="0">
                                <a:latin typeface="Cambria Math" charset="0"/>
                                <a:ea typeface="Times New Roman" charset="0"/>
                                <a:cs typeface="Times New Roman" charset="0"/>
                              </a:rPr>
                            </m:ctrlPr>
                          </m:fPr>
                          <m:num>
                            <m:sSup>
                              <m:sSupPr>
                                <m:ctrlPr>
                                  <a:rPr lang="mr-IN"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(−1)</m:t>
                                </m:r>
                              </m:e>
                              <m:sup>
                                <m:r>
                                  <a:rPr lang="en-US" sz="2400" i="1" dirty="0">
                                    <a:latin typeface="Cambria Math" charset="0"/>
                                    <a:ea typeface="Times New Roman" charset="0"/>
                                    <a:cs typeface="Times New Roman" charset="0"/>
                                  </a:rPr>
                                  <m:t>𝑁</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sup>
                            </m:sSup>
                            <m:sSup>
                              <m:sSupPr>
                                <m:ctrlPr>
                                  <a:rPr lang="mr-IN" sz="2400" i="1" dirty="0">
                                    <a:latin typeface="Cambria Math" charset="0"/>
                                    <a:ea typeface="Times New Roman" charset="0"/>
                                    <a:cs typeface="Times New Roman" charset="0"/>
                                  </a:rPr>
                                </m:ctrlPr>
                              </m:sSupPr>
                              <m:e>
                                <m:r>
                                  <a:rPr lang="en-US" sz="2400" i="1" dirty="0">
                                    <a:latin typeface="Cambria Math" charset="0"/>
                                    <a:ea typeface="Times New Roman" charset="0"/>
                                    <a:cs typeface="Times New Roman" charset="0"/>
                                  </a:rPr>
                                  <m:t>𝑛</m:t>
                                </m:r>
                              </m:e>
                              <m:sup>
                                <m:r>
                                  <a:rPr lang="en-US" sz="2400" i="1" dirty="0">
                                    <a:latin typeface="Cambria Math" charset="0"/>
                                    <a:ea typeface="Times New Roman" charset="0"/>
                                    <a:cs typeface="Times New Roman" charset="0"/>
                                  </a:rPr>
                                  <m:t>𝑁</m:t>
                                </m:r>
                              </m:sup>
                            </m:sSup>
                          </m:num>
                          <m:den>
                            <m:r>
                              <a:rPr lang="en-US" sz="2400" i="1" dirty="0">
                                <a:latin typeface="Cambria Math" charset="0"/>
                                <a:ea typeface="Times New Roman" charset="0"/>
                                <a:cs typeface="Times New Roman" charset="0"/>
                              </a:rPr>
                              <m:t>𝑛</m:t>
                            </m:r>
                            <m:r>
                              <a:rPr lang="en-US" sz="2400" i="1" dirty="0">
                                <a:latin typeface="Cambria Math" charset="0"/>
                                <a:ea typeface="Times New Roman" charset="0"/>
                                <a:cs typeface="Times New Roman" charset="0"/>
                              </a:rPr>
                              <m:t>!</m:t>
                            </m:r>
                            <m:d>
                              <m:dPr>
                                <m:ctrlPr>
                                  <a:rPr lang="en-US" sz="2400" i="1" dirty="0">
                                    <a:latin typeface="Cambria Math" charset="0"/>
                                    <a:ea typeface="Times New Roman" charset="0"/>
                                    <a:cs typeface="Times New Roman" charset="0"/>
                                  </a:rPr>
                                </m:ctrlPr>
                              </m:dPr>
                              <m:e>
                                <m:r>
                                  <a:rPr lang="en-US" sz="2400" i="1" dirty="0">
                                    <a:latin typeface="Cambria Math" charset="0"/>
                                    <a:ea typeface="Times New Roman" charset="0"/>
                                    <a:cs typeface="Times New Roman" charset="0"/>
                                  </a:rPr>
                                  <m:t>𝑁</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e>
                            </m:d>
                            <m:r>
                              <a:rPr lang="en-US" sz="2400" i="1" dirty="0">
                                <a:latin typeface="Cambria Math" charset="0"/>
                                <a:ea typeface="Times New Roman" charset="0"/>
                                <a:cs typeface="Times New Roman" charset="0"/>
                              </a:rPr>
                              <m:t>! </m:t>
                            </m:r>
                          </m:den>
                        </m:f>
                      </m:e>
                    </m:nary>
                    <m:sSub>
                      <m:sSubPr>
                        <m:ctrlPr>
                          <a:rPr lang="en-US" sz="2400" i="1">
                            <a:latin typeface="Cambria Math" charset="0"/>
                            <a:ea typeface="Times New Roman" charset="0"/>
                            <a:cs typeface="Times New Roman" charset="0"/>
                          </a:rPr>
                        </m:ctrlPr>
                      </m:sSubPr>
                      <m:e>
                        <m:bar>
                          <m:barPr>
                            <m:ctrlPr>
                              <a:rPr lang="en-US" sz="2400" i="1">
                                <a:latin typeface="Cambria Math" charset="0"/>
                                <a:ea typeface="Times New Roman" charset="0"/>
                                <a:cs typeface="Times New Roman" charset="0"/>
                              </a:rPr>
                            </m:ctrlPr>
                          </m:barPr>
                          <m:e>
                            <m:r>
                              <a:rPr lang="en-US" sz="2400" i="1">
                                <a:latin typeface="Cambria Math" charset="0"/>
                                <a:ea typeface="Times New Roman" charset="0"/>
                                <a:cs typeface="Times New Roman" charset="0"/>
                              </a:rPr>
                              <m:t>𝑆</m:t>
                            </m:r>
                          </m:e>
                        </m:bar>
                      </m:e>
                      <m:sub>
                        <m:r>
                          <a:rPr lang="en-US" sz="2400" i="1">
                            <a:latin typeface="Cambria Math" charset="0"/>
                            <a:ea typeface="Times New Roman" charset="0"/>
                            <a:cs typeface="Times New Roman" charset="0"/>
                          </a:rPr>
                          <m:t> </m:t>
                        </m:r>
                      </m:sub>
                    </m:sSub>
                  </m:oMath>
                </a14:m>
                <a:r>
                  <a:rPr lang="en-US" sz="2400" dirty="0">
                    <a:latin typeface="Times New Roman" charset="0"/>
                    <a:ea typeface="Times New Roman" charset="0"/>
                    <a:cs typeface="Times New Roman" charset="0"/>
                  </a:rPr>
                  <a:t>(</a:t>
                </a:r>
                <a14:m>
                  <m:oMath xmlns:m="http://schemas.openxmlformats.org/officeDocument/2006/math">
                    <m:r>
                      <a:rPr lang="en-US" sz="2400" i="1" dirty="0">
                        <a:latin typeface="Cambria Math" charset="0"/>
                        <a:ea typeface="Times New Roman" charset="0"/>
                        <a:cs typeface="Times New Roman" charset="0"/>
                      </a:rPr>
                      <m:t>𝑇</m:t>
                    </m:r>
                    <m:r>
                      <a:rPr lang="en-US" sz="2400" i="1" dirty="0">
                        <a:latin typeface="Cambria Math" charset="0"/>
                        <a:ea typeface="Times New Roman" charset="0"/>
                        <a:cs typeface="Times New Roman" charset="0"/>
                      </a:rPr>
                      <m:t>/</m:t>
                    </m:r>
                    <m:r>
                      <a:rPr lang="en-US" sz="2400" i="1" dirty="0">
                        <a:latin typeface="Cambria Math" charset="0"/>
                        <a:ea typeface="Times New Roman" charset="0"/>
                        <a:cs typeface="Times New Roman" charset="0"/>
                      </a:rPr>
                      <m:t>𝑛</m:t>
                    </m:r>
                  </m:oMath>
                </a14:m>
                <a:r>
                  <a:rPr lang="en-US" sz="2400" dirty="0">
                    <a:latin typeface="Times New Roman" charset="0"/>
                    <a:ea typeface="Times New Roman" charset="0"/>
                    <a:cs typeface="Times New Roman" charset="0"/>
                  </a:rPr>
                  <a:t>) </a:t>
                </a: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We examined a typical case : S=100, K=100, T=1 and 𝛔=0.3</a:t>
                </a:r>
              </a:p>
              <a:p>
                <a:pPr>
                  <a:lnSpc>
                    <a:spcPct val="100000"/>
                  </a:lnSpc>
                </a:pPr>
                <a:r>
                  <a:rPr lang="en-US" sz="2400" dirty="0" smtClean="0">
                    <a:latin typeface="Times New Roman" charset="0"/>
                    <a:ea typeface="Times New Roman" charset="0"/>
                    <a:cs typeface="Times New Roman" charset="0"/>
                  </a:rPr>
                  <a:t>The true value based on the binomial method with 2000 time steps appears to be 8.3378.</a:t>
                </a:r>
                <a:endParaRPr lang="en-US" sz="24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0426" y="488306"/>
                <a:ext cx="11357920" cy="5868044"/>
              </a:xfrm>
              <a:blipFill rotWithShape="0">
                <a:blip r:embed="rId2"/>
                <a:stretch>
                  <a:fillRect l="-751" t="-79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45</a:t>
            </a:fld>
            <a:endParaRPr lang="en-US"/>
          </a:p>
        </p:txBody>
      </p:sp>
    </p:spTree>
    <p:extLst>
      <p:ext uri="{BB962C8B-B14F-4D97-AF65-F5344CB8AC3E}">
        <p14:creationId xmlns:p14="http://schemas.microsoft.com/office/powerpoint/2010/main" val="317748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621" y="1495168"/>
            <a:ext cx="10674179" cy="5041556"/>
          </a:xfrm>
        </p:spPr>
      </p:pic>
      <p:sp>
        <p:nvSpPr>
          <p:cNvPr id="4" name="Slide Number Placeholder 3"/>
          <p:cNvSpPr>
            <a:spLocks noGrp="1"/>
          </p:cNvSpPr>
          <p:nvPr>
            <p:ph type="sldNum" sz="quarter" idx="12"/>
          </p:nvPr>
        </p:nvSpPr>
        <p:spPr/>
        <p:txBody>
          <a:bodyPr/>
          <a:lstStyle/>
          <a:p>
            <a:fld id="{ABF18D57-6B05-9C44-A39E-5F56D297C7B0}" type="slidenum">
              <a:rPr lang="en-US" smtClean="0"/>
              <a:t>46</a:t>
            </a:fld>
            <a:endParaRPr lang="en-US"/>
          </a:p>
        </p:txBody>
      </p:sp>
      <p:sp>
        <p:nvSpPr>
          <p:cNvPr id="2" name="TextBox 1"/>
          <p:cNvSpPr txBox="1"/>
          <p:nvPr/>
        </p:nvSpPr>
        <p:spPr>
          <a:xfrm>
            <a:off x="679621" y="284206"/>
            <a:ext cx="10674179" cy="1015663"/>
          </a:xfrm>
          <a:prstGeom prst="rect">
            <a:avLst/>
          </a:prstGeom>
          <a:noFill/>
        </p:spPr>
        <p:txBody>
          <a:bodyPr wrap="square" rtlCol="0">
            <a:spAutoFit/>
          </a:bodyPr>
          <a:lstStyle/>
          <a:p>
            <a:pPr algn="justLow"/>
            <a:r>
              <a:rPr lang="en-US" sz="2000" dirty="0" smtClean="0">
                <a:latin typeface="Times New Roman" charset="0"/>
                <a:ea typeface="Times New Roman" charset="0"/>
                <a:cs typeface="Times New Roman" charset="0"/>
              </a:rPr>
              <a:t>Table 1 shows that for this test case, extrapolated put values obtained from our approach converge rapidly to this true value with penny accuracy obtained in only 5 points. I contrast, the extrapolated valued converge very slowly from below. </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18307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F18D57-6B05-9C44-A39E-5F56D297C7B0}" type="slidenum">
              <a:rPr lang="en-US" smtClean="0"/>
              <a:t>47</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94270" y="856219"/>
                <a:ext cx="10859530" cy="5682693"/>
              </a:xfrm>
            </p:spPr>
            <p:txBody>
              <a:bodyPr>
                <a:normAutofit/>
              </a:bodyPr>
              <a:lstStyle/>
              <a:p>
                <a:pPr>
                  <a:lnSpc>
                    <a:spcPct val="110000"/>
                  </a:lnSpc>
                </a:pPr>
                <a:r>
                  <a:rPr lang="en-US" sz="2400" dirty="0" smtClean="0">
                    <a:latin typeface="Times New Roman" charset="0"/>
                    <a:ea typeface="Times New Roman" charset="0"/>
                    <a:cs typeface="Times New Roman" charset="0"/>
                  </a:rPr>
                  <a:t>The source of this undervaluation is due to the fact that the true American put value is a concave function of maturity. Jensen's inequality implies that our approximation obtained by randomizing maturity lies below the true value.</a:t>
                </a:r>
              </a:p>
              <a:p>
                <a:pPr>
                  <a:lnSpc>
                    <a:spcPct val="110000"/>
                  </a:lnSpc>
                </a:pPr>
                <a:r>
                  <a:rPr lang="en-US" sz="2400" dirty="0" smtClean="0">
                    <a:latin typeface="Times New Roman" charset="0"/>
                    <a:ea typeface="Times New Roman" charset="0"/>
                    <a:cs typeface="Times New Roman" charset="0"/>
                  </a:rPr>
                  <a:t>Since the variance of our gamma distributed maturity is </a:t>
                </a:r>
                <a14:m>
                  <m:oMath xmlns:m="http://schemas.openxmlformats.org/officeDocument/2006/math">
                    <m:sSup>
                      <m:sSupPr>
                        <m:ctrlPr>
                          <a:rPr lang="en-US" sz="2400" i="1">
                            <a:latin typeface="Cambria Math" charset="0"/>
                            <a:ea typeface="Times New Roman" charset="0"/>
                            <a:cs typeface="Times New Roman" charset="0"/>
                          </a:rPr>
                        </m:ctrlPr>
                      </m:sSupPr>
                      <m:e>
                        <m:r>
                          <m:rPr>
                            <m:sty m:val="p"/>
                          </m:rPr>
                          <a:rPr lang="en-US" sz="2400" b="0" i="0" smtClean="0">
                            <a:latin typeface="Cambria Math" charset="0"/>
                            <a:ea typeface="Times New Roman" charset="0"/>
                            <a:cs typeface="Times New Roman" charset="0"/>
                          </a:rPr>
                          <m:t>T</m:t>
                        </m:r>
                      </m:e>
                      <m:sup>
                        <m:r>
                          <a:rPr lang="en-US" sz="2400" b="0" i="1" dirty="0" smtClean="0">
                            <a:latin typeface="Cambria Math" charset="0"/>
                            <a:ea typeface="Times New Roman" charset="0"/>
                            <a:cs typeface="Times New Roman" charset="0"/>
                          </a:rPr>
                          <m:t>2</m:t>
                        </m:r>
                      </m:sup>
                    </m:sSup>
                    <m:r>
                      <a:rPr lang="en-US" sz="2400" b="0" i="1" smtClean="0">
                        <a:latin typeface="Cambria Math" charset="0"/>
                        <a:ea typeface="Times New Roman" charset="0"/>
                        <a:cs typeface="Times New Roman" charset="0"/>
                      </a:rPr>
                      <m:t>/</m:t>
                    </m:r>
                    <m:r>
                      <a:rPr lang="en-US" sz="2400" b="0" i="1" smtClean="0">
                        <a:latin typeface="Cambria Math" charset="0"/>
                        <a:ea typeface="Times New Roman" charset="0"/>
                        <a:cs typeface="Times New Roman" charset="0"/>
                      </a:rPr>
                      <m:t>𝑛</m:t>
                    </m:r>
                  </m:oMath>
                </a14:m>
                <a:r>
                  <a:rPr lang="en-US" sz="2400" dirty="0" smtClean="0">
                    <a:latin typeface="Times New Roman" charset="0"/>
                    <a:ea typeface="Times New Roman" charset="0"/>
                    <a:cs typeface="Times New Roman" charset="0"/>
                  </a:rPr>
                  <a:t>, the undervaluation gets smaller as the time to maturity T approaches zero.</a:t>
                </a:r>
              </a:p>
              <a:p>
                <a:pPr>
                  <a:lnSpc>
                    <a:spcPct val="110000"/>
                  </a:lnSpc>
                </a:pPr>
                <a:r>
                  <a:rPr lang="en-US" sz="2400" dirty="0" smtClean="0">
                    <a:latin typeface="Times New Roman" charset="0"/>
                    <a:ea typeface="Times New Roman" charset="0"/>
                    <a:cs typeface="Times New Roman" charset="0"/>
                  </a:rPr>
                  <a:t>We may mitigate the undervaluation by adjusting the Richardson weights upwards in a manner that depends on the time to maturity. </a:t>
                </a:r>
              </a:p>
              <a:p>
                <a:pPr>
                  <a:lnSpc>
                    <a:spcPct val="110000"/>
                  </a:lnSpc>
                </a:pPr>
                <a:r>
                  <a:rPr lang="en-US" sz="2400" dirty="0">
                    <a:latin typeface="Times New Roman" charset="0"/>
                    <a:ea typeface="Times New Roman" charset="0"/>
                    <a:cs typeface="Times New Roman" charset="0"/>
                  </a:rPr>
                  <a:t>The randomization approach (labelled ML for Method of Lines) is on the </a:t>
                </a:r>
                <a:r>
                  <a:rPr lang="en-US" sz="2400" dirty="0" smtClean="0">
                    <a:latin typeface="Times New Roman" charset="0"/>
                    <a:ea typeface="Times New Roman" charset="0"/>
                    <a:cs typeface="Times New Roman" charset="0"/>
                  </a:rPr>
                  <a:t>speed accuracy </a:t>
                </a:r>
                <a:r>
                  <a:rPr lang="en-US" sz="2400" dirty="0">
                    <a:latin typeface="Times New Roman" charset="0"/>
                    <a:ea typeface="Times New Roman" charset="0"/>
                    <a:cs typeface="Times New Roman" charset="0"/>
                  </a:rPr>
                  <a:t>frontier, along with other analytic approximations by John- son, </a:t>
                </a:r>
                <a:r>
                  <a:rPr lang="en-US" sz="2400" dirty="0" err="1">
                    <a:latin typeface="Times New Roman" charset="0"/>
                    <a:ea typeface="Times New Roman" charset="0"/>
                    <a:cs typeface="Times New Roman" charset="0"/>
                  </a:rPr>
                  <a:t>Omberg</a:t>
                </a:r>
                <a:r>
                  <a:rPr lang="en-US" sz="2400" dirty="0">
                    <a:latin typeface="Times New Roman" charset="0"/>
                    <a:ea typeface="Times New Roman" charset="0"/>
                    <a:cs typeface="Times New Roman" charset="0"/>
                  </a:rPr>
                  <a:t>, and </a:t>
                </a:r>
                <a:r>
                  <a:rPr lang="en-US" sz="2400" dirty="0" err="1">
                    <a:latin typeface="Times New Roman" charset="0"/>
                    <a:ea typeface="Times New Roman" charset="0"/>
                    <a:cs typeface="Times New Roman" charset="0"/>
                  </a:rPr>
                  <a:t>Broadie</a:t>
                </a:r>
                <a:r>
                  <a:rPr lang="en-US" sz="2400" dirty="0">
                    <a:latin typeface="Times New Roman" charset="0"/>
                    <a:ea typeface="Times New Roman" charset="0"/>
                    <a:cs typeface="Times New Roman" charset="0"/>
                  </a:rPr>
                  <a:t> and </a:t>
                </a:r>
                <a:r>
                  <a:rPr lang="en-US" sz="2400" dirty="0" err="1">
                    <a:latin typeface="Times New Roman" charset="0"/>
                    <a:ea typeface="Times New Roman" charset="0"/>
                    <a:cs typeface="Times New Roman" charset="0"/>
                  </a:rPr>
                  <a:t>Detemple</a:t>
                </a:r>
                <a:r>
                  <a:rPr lang="en-US" sz="2400" dirty="0">
                    <a:latin typeface="Times New Roman" charset="0"/>
                    <a:ea typeface="Times New Roman" charset="0"/>
                    <a:cs typeface="Times New Roman" charset="0"/>
                  </a:rPr>
                  <a:t>. </a:t>
                </a:r>
              </a:p>
              <a:p>
                <a:pPr>
                  <a:lnSpc>
                    <a:spcPct val="110000"/>
                  </a:lnSpc>
                </a:pPr>
                <a:r>
                  <a:rPr lang="en-US" sz="2400" dirty="0" err="1">
                    <a:latin typeface="Times New Roman" charset="0"/>
                    <a:ea typeface="Times New Roman" charset="0"/>
                    <a:cs typeface="Times New Roman" charset="0"/>
                  </a:rPr>
                  <a:t>Broadie</a:t>
                </a:r>
                <a:r>
                  <a:rPr lang="en-US" sz="2400" dirty="0">
                    <a:latin typeface="Times New Roman" charset="0"/>
                    <a:ea typeface="Times New Roman" charset="0"/>
                    <a:cs typeface="Times New Roman" charset="0"/>
                  </a:rPr>
                  <a:t> and </a:t>
                </a:r>
                <a:r>
                  <a:rPr lang="en-US" sz="2400" dirty="0" err="1">
                    <a:latin typeface="Times New Roman" charset="0"/>
                    <a:ea typeface="Times New Roman" charset="0"/>
                    <a:cs typeface="Times New Roman" charset="0"/>
                  </a:rPr>
                  <a:t>Detemple</a:t>
                </a:r>
                <a:r>
                  <a:rPr lang="en-US" sz="2400" dirty="0">
                    <a:latin typeface="Times New Roman" charset="0"/>
                    <a:ea typeface="Times New Roman" charset="0"/>
                    <a:cs typeface="Times New Roman" charset="0"/>
                  </a:rPr>
                  <a:t> (RFS forthcoming) also compare the speed and accuracy of most approaches and obtain broadly similar results. </a:t>
                </a:r>
              </a:p>
              <a:p>
                <a:endParaRPr lang="en-US" sz="2400" dirty="0" smtClean="0">
                  <a:latin typeface="Times New Roman" charset="0"/>
                  <a:ea typeface="Times New Roman" charset="0"/>
                  <a:cs typeface="Times New Roman" charset="0"/>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94270" y="856219"/>
                <a:ext cx="10859530" cy="5682693"/>
              </a:xfrm>
              <a:blipFill rotWithShape="0">
                <a:blip r:embed="rId2"/>
                <a:stretch>
                  <a:fillRect l="-730" t="-643" r="-673"/>
                </a:stretch>
              </a:blipFill>
            </p:spPr>
            <p:txBody>
              <a:bodyPr/>
              <a:lstStyle/>
              <a:p>
                <a:r>
                  <a:rPr lang="en-US">
                    <a:noFill/>
                  </a:rPr>
                  <a:t> </a:t>
                </a:r>
              </a:p>
            </p:txBody>
          </p:sp>
        </mc:Fallback>
      </mc:AlternateContent>
    </p:spTree>
    <p:extLst>
      <p:ext uri="{BB962C8B-B14F-4D97-AF65-F5344CB8AC3E}">
        <p14:creationId xmlns:p14="http://schemas.microsoft.com/office/powerpoint/2010/main" val="737280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14" y="130348"/>
            <a:ext cx="10515600" cy="499848"/>
          </a:xfrm>
        </p:spPr>
        <p:txBody>
          <a:bodyPr>
            <a:normAutofit fontScale="90000"/>
          </a:bodyPr>
          <a:lstStyle/>
          <a:p>
            <a:r>
              <a:rPr lang="en-US" sz="3600" dirty="0" smtClean="0">
                <a:latin typeface="Times New Roman" charset="0"/>
                <a:ea typeface="Times New Roman" charset="0"/>
                <a:cs typeface="Times New Roman" charset="0"/>
              </a:rPr>
              <a:t>Extension to Positive Dividends and American Calls:</a:t>
            </a:r>
            <a:endParaRPr lang="en-US" sz="3600"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6498" y="849634"/>
                <a:ext cx="11751276" cy="5773587"/>
              </a:xfrm>
            </p:spPr>
            <p:txBody>
              <a:bodyPr>
                <a:noAutofit/>
              </a:bodyPr>
              <a:lstStyle/>
              <a:p>
                <a:pPr algn="justLow">
                  <a:lnSpc>
                    <a:spcPct val="100000"/>
                  </a:lnSpc>
                </a:pPr>
                <a:r>
                  <a:rPr lang="en-US" sz="2000" dirty="0" smtClean="0">
                    <a:latin typeface="Times New Roman" charset="0"/>
                    <a:ea typeface="Times New Roman" charset="0"/>
                    <a:cs typeface="Times New Roman" charset="0"/>
                  </a:rPr>
                  <a:t>Similar to Black-Scholes, we do not permit linear dividend rate and we assume fixed or proportional to stock price dividend payouts.</a:t>
                </a:r>
              </a:p>
              <a:p>
                <a:pPr algn="justLow">
                  <a:lnSpc>
                    <a:spcPct val="100000"/>
                  </a:lnSpc>
                </a:pPr>
                <a:r>
                  <a:rPr lang="en-US" sz="2000" dirty="0" smtClean="0">
                    <a:latin typeface="Times New Roman" charset="0"/>
                    <a:ea typeface="Times New Roman" charset="0"/>
                    <a:cs typeface="Times New Roman" charset="0"/>
                  </a:rPr>
                  <a:t>We </a:t>
                </a:r>
                <a:r>
                  <a:rPr lang="en-US" sz="2000" dirty="0" smtClean="0">
                    <a:latin typeface="Times New Roman" charset="0"/>
                    <a:ea typeface="Times New Roman" charset="0"/>
                    <a:cs typeface="Times New Roman" charset="0"/>
                  </a:rPr>
                  <a:t>assume that the underlying stock pays dividends continuously until the fixed maturity T. To obtain a truly fixed component </a:t>
                </a:r>
                <a:r>
                  <a:rPr lang="en-US" sz="2000" dirty="0" err="1" smtClean="0">
                    <a:latin typeface="Times New Roman" charset="0"/>
                    <a:ea typeface="Times New Roman" charset="0"/>
                    <a:cs typeface="Times New Roman" charset="0"/>
                  </a:rPr>
                  <a:t>ϕ</a:t>
                </a:r>
                <a:r>
                  <a:rPr lang="en-US" sz="2000" dirty="0" smtClean="0">
                    <a:latin typeface="Times New Roman" charset="0"/>
                    <a:ea typeface="Times New Roman" charset="0"/>
                    <a:cs typeface="Times New Roman" charset="0"/>
                  </a:rPr>
                  <a:t> of this dividend flow, we assume that this component has been escrowed out of the stock price. In other words, the time t stock price </a:t>
                </a:r>
                <a14:m>
                  <m:oMath xmlns:m="http://schemas.openxmlformats.org/officeDocument/2006/math">
                    <m:sSub>
                      <m:sSubPr>
                        <m:ctrlPr>
                          <a:rPr lang="en-US" sz="2000" i="1" smtClean="0">
                            <a:latin typeface="Cambria Math" charset="0"/>
                            <a:ea typeface="Times New Roman" charset="0"/>
                            <a:cs typeface="Times New Roman" charset="0"/>
                          </a:rPr>
                        </m:ctrlPr>
                      </m:sSubPr>
                      <m:e>
                        <m:r>
                          <a:rPr lang="en-US" sz="2000" b="0" i="1" smtClean="0">
                            <a:latin typeface="Cambria Math" charset="0"/>
                            <a:ea typeface="Times New Roman" charset="0"/>
                            <a:cs typeface="Times New Roman" charset="0"/>
                          </a:rPr>
                          <m:t>𝑆</m:t>
                        </m:r>
                      </m:e>
                      <m:sub>
                        <m:r>
                          <a:rPr lang="en-US" sz="2000" b="0" i="1" smtClean="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decomposed into:  </a:t>
                </a:r>
              </a:p>
              <a:p>
                <a:pPr marL="0" indent="0" algn="ctr">
                  <a:lnSpc>
                    <a:spcPct val="100000"/>
                  </a:lnSpc>
                  <a:buNone/>
                </a:pPr>
                <a:r>
                  <a:rPr lang="en-US" sz="2000" dirty="0" smtClean="0">
                    <a:latin typeface="Times New Roman" charset="0"/>
                    <a:ea typeface="Times New Roman" charset="0"/>
                    <a:cs typeface="Times New Roman" charset="0"/>
                  </a:rPr>
                  <a:t>    </a:t>
                </a:r>
                <a14:m>
                  <m:oMath xmlns:m="http://schemas.openxmlformats.org/officeDocument/2006/math">
                    <m:sSub>
                      <m:sSubPr>
                        <m:ctrlPr>
                          <a:rPr lang="en-US" sz="2000" i="1">
                            <a:latin typeface="Cambria Math" charset="0"/>
                            <a:ea typeface="Times New Roman" charset="0"/>
                            <a:cs typeface="Times New Roman" charset="0"/>
                          </a:rPr>
                        </m:ctrlPr>
                      </m:sSubPr>
                      <m:e>
                        <m:r>
                          <a:rPr lang="en-US" sz="2000" i="1">
                            <a:latin typeface="Cambria Math" charset="0"/>
                            <a:ea typeface="Times New Roman" charset="0"/>
                            <a:cs typeface="Times New Roman" charset="0"/>
                          </a:rPr>
                          <m:t>𝑆</m:t>
                        </m:r>
                      </m:e>
                      <m:sub>
                        <m:r>
                          <a:rPr lang="en-US" sz="2000" i="1">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a:t>
                </a:r>
                <a14:m>
                  <m:oMath xmlns:m="http://schemas.openxmlformats.org/officeDocument/2006/math">
                    <m:r>
                      <a:rPr lang="en-US" sz="2000" b="0" i="0" dirty="0" smtClean="0">
                        <a:latin typeface="Cambria Math" charset="0"/>
                        <a:ea typeface="Times New Roman" charset="0"/>
                        <a:cs typeface="Times New Roman" charset="0"/>
                      </a:rPr>
                      <m:t> </m:t>
                    </m:r>
                    <m:f>
                      <m:fPr>
                        <m:ctrlPr>
                          <a:rPr lang="mr-IN" sz="2000" i="1" dirty="0" smtClean="0">
                            <a:latin typeface="Cambria Math" charset="0"/>
                            <a:ea typeface="Times New Roman" charset="0"/>
                            <a:cs typeface="Times New Roman" charset="0"/>
                          </a:rPr>
                        </m:ctrlPr>
                      </m:fPr>
                      <m:num>
                        <m:r>
                          <m:rPr>
                            <m:nor/>
                          </m:rPr>
                          <a:rPr lang="en-US" sz="2000" dirty="0">
                            <a:latin typeface="Times New Roman" charset="0"/>
                            <a:ea typeface="Times New Roman" charset="0"/>
                            <a:cs typeface="Times New Roman" charset="0"/>
                          </a:rPr>
                          <m:t>ϕ</m:t>
                        </m:r>
                      </m:num>
                      <m:den>
                        <m:r>
                          <a:rPr lang="en-US" sz="2000" b="0" i="1" dirty="0" smtClean="0">
                            <a:latin typeface="Cambria Math" charset="0"/>
                            <a:ea typeface="Times New Roman" charset="0"/>
                            <a:cs typeface="Times New Roman" charset="0"/>
                          </a:rPr>
                          <m:t>𝑟</m:t>
                        </m:r>
                      </m:den>
                    </m:f>
                    <m:r>
                      <a:rPr lang="en-US" sz="2000" b="0" i="1" dirty="0" smtClean="0">
                        <a:latin typeface="Cambria Math" charset="0"/>
                        <a:ea typeface="Times New Roman" charset="0"/>
                        <a:cs typeface="Times New Roman" charset="0"/>
                      </a:rPr>
                      <m:t> </m:t>
                    </m:r>
                  </m:oMath>
                </a14:m>
                <a:r>
                  <a:rPr lang="en-US" sz="2000" dirty="0" smtClean="0">
                    <a:latin typeface="Times New Roman" charset="0"/>
                    <a:ea typeface="Times New Roman" charset="0"/>
                    <a:cs typeface="Times New Roman" charset="0"/>
                  </a:rPr>
                  <a:t>[1-</a:t>
                </a:r>
                <a14:m>
                  <m:oMath xmlns:m="http://schemas.openxmlformats.org/officeDocument/2006/math">
                    <m:sSup>
                      <m:sSupPr>
                        <m:ctrlPr>
                          <a:rPr lang="en-US" sz="2000" i="1" smtClean="0">
                            <a:latin typeface="Cambria Math" charset="0"/>
                            <a:ea typeface="Times New Roman" charset="0"/>
                            <a:cs typeface="Times New Roman" charset="0"/>
                          </a:rPr>
                        </m:ctrlPr>
                      </m:sSupPr>
                      <m:e>
                        <m:r>
                          <a:rPr lang="en-US" sz="2000" b="0" i="1" smtClean="0">
                            <a:latin typeface="Cambria Math" charset="0"/>
                            <a:ea typeface="Times New Roman" charset="0"/>
                            <a:cs typeface="Times New Roman" charset="0"/>
                          </a:rPr>
                          <m:t>𝑒</m:t>
                        </m:r>
                      </m:e>
                      <m:sup>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𝑟</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𝑡</m:t>
                        </m:r>
                        <m:r>
                          <a:rPr lang="en-US" sz="2000" b="0" i="1" smtClean="0">
                            <a:latin typeface="Cambria Math" charset="0"/>
                            <a:ea typeface="Times New Roman" charset="0"/>
                            <a:cs typeface="Times New Roman" charset="0"/>
                          </a:rPr>
                          <m:t>)</m:t>
                        </m:r>
                      </m:sup>
                    </m:sSup>
                    <m:r>
                      <a:rPr lang="en-US" sz="2000" b="0" i="1" smtClean="0">
                        <a:latin typeface="Cambria Math" charset="0"/>
                        <a:ea typeface="Times New Roman" charset="0"/>
                        <a:cs typeface="Times New Roman" charset="0"/>
                      </a:rPr>
                      <m:t>]</m:t>
                    </m:r>
                  </m:oMath>
                </a14:m>
                <a:r>
                  <a:rPr lang="en-US" sz="2000" dirty="0" smtClean="0">
                    <a:latin typeface="Times New Roman" charset="0"/>
                    <a:ea typeface="Times New Roman" charset="0"/>
                    <a:cs typeface="Times New Roman" charset="0"/>
                  </a:rPr>
                  <a:t>+</a:t>
                </a:r>
                <a14:m>
                  <m:oMath xmlns:m="http://schemas.openxmlformats.org/officeDocument/2006/math">
                    <m:sSub>
                      <m:sSubPr>
                        <m:ctrlPr>
                          <a:rPr lang="en-US" sz="2000" i="1" dirty="0" smtClean="0">
                            <a:latin typeface="Cambria Math" charset="0"/>
                            <a:ea typeface="Times New Roman" charset="0"/>
                            <a:cs typeface="Times New Roman" charset="0"/>
                          </a:rPr>
                        </m:ctrlPr>
                      </m:sSubPr>
                      <m:e>
                        <m:r>
                          <m:rPr>
                            <m:nor/>
                          </m:rPr>
                          <a:rPr lang="en-US" sz="2000" dirty="0">
                            <a:latin typeface="Times New Roman" charset="0"/>
                            <a:ea typeface="Times New Roman" charset="0"/>
                            <a:cs typeface="Times New Roman" charset="0"/>
                          </a:rPr>
                          <m:t>𝓈</m:t>
                        </m:r>
                      </m:e>
                      <m:sub>
                        <m:r>
                          <a:rPr lang="en-US" sz="2000" b="0" i="1" dirty="0" smtClean="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     </a:t>
                </a:r>
                <a14:m>
                  <m:oMath xmlns:m="http://schemas.openxmlformats.org/officeDocument/2006/math">
                    <m:r>
                      <m:rPr>
                        <m:sty m:val="p"/>
                      </m:rPr>
                      <a:rPr lang="en-US" sz="2000" b="0" i="0" smtClean="0">
                        <a:latin typeface="Cambria Math" charset="0"/>
                        <a:ea typeface="Times New Roman" charset="0"/>
                        <a:cs typeface="Times New Roman" charset="0"/>
                      </a:rPr>
                      <m:t>t</m:t>
                    </m:r>
                    <m:r>
                      <a:rPr lang="en-US" sz="2000" i="1" smtClean="0">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[0,</m:t>
                    </m:r>
                    <m:r>
                      <a:rPr lang="en-US" sz="2000" b="0" i="1" smtClean="0">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oMath>
                </a14:m>
                <a:endParaRPr lang="en-US" sz="2000" dirty="0" smtClean="0">
                  <a:latin typeface="Times New Roman" charset="0"/>
                  <a:ea typeface="Times New Roman" charset="0"/>
                  <a:cs typeface="Times New Roman" charset="0"/>
                </a:endParaRPr>
              </a:p>
              <a:p>
                <a:pPr>
                  <a:lnSpc>
                    <a:spcPct val="100000"/>
                  </a:lnSpc>
                </a:pPr>
                <a:r>
                  <a:rPr lang="en-US" sz="2000" dirty="0" smtClean="0">
                    <a:latin typeface="Times New Roman" charset="0"/>
                    <a:ea typeface="Times New Roman" charset="0"/>
                    <a:cs typeface="Times New Roman" charset="0"/>
                  </a:rPr>
                  <a:t>The first term is the present value at t of the constant flow </a:t>
                </a:r>
                <a:r>
                  <a:rPr lang="en-US" sz="2000" dirty="0" err="1" smtClean="0">
                    <a:latin typeface="Times New Roman" charset="0"/>
                    <a:ea typeface="Times New Roman" charset="0"/>
                    <a:cs typeface="Times New Roman" charset="0"/>
                  </a:rPr>
                  <a:t>ϕ</a:t>
                </a:r>
                <a:r>
                  <a:rPr lang="en-US" sz="2000" dirty="0" smtClean="0">
                    <a:latin typeface="Times New Roman" charset="0"/>
                    <a:ea typeface="Times New Roman" charset="0"/>
                    <a:cs typeface="Times New Roman" charset="0"/>
                  </a:rPr>
                  <a:t> until T. the residual </a:t>
                </a:r>
                <a14:m>
                  <m:oMath xmlns:m="http://schemas.openxmlformats.org/officeDocument/2006/math">
                    <m:sSub>
                      <m:sSubPr>
                        <m:ctrlPr>
                          <a:rPr lang="en-US" sz="2000" i="1" dirty="0">
                            <a:latin typeface="Cambria Math" charset="0"/>
                            <a:ea typeface="Times New Roman" charset="0"/>
                            <a:cs typeface="Times New Roman" charset="0"/>
                          </a:rPr>
                        </m:ctrlPr>
                      </m:sSubPr>
                      <m:e>
                        <m:r>
                          <m:rPr>
                            <m:nor/>
                          </m:rPr>
                          <a:rPr lang="en-US" sz="2000" dirty="0">
                            <a:latin typeface="Times New Roman" charset="0"/>
                            <a:ea typeface="Times New Roman" charset="0"/>
                            <a:cs typeface="Times New Roman" charset="0"/>
                          </a:rPr>
                          <m:t>𝓈</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 is the </a:t>
                </a:r>
                <a:r>
                  <a:rPr lang="en-US" sz="2000" i="1" dirty="0" smtClean="0">
                    <a:latin typeface="Times New Roman" charset="0"/>
                    <a:ea typeface="Times New Roman" charset="0"/>
                    <a:cs typeface="Times New Roman" charset="0"/>
                  </a:rPr>
                  <a:t>stripped price</a:t>
                </a:r>
                <a:r>
                  <a:rPr lang="en-US" sz="2000" dirty="0" smtClean="0">
                    <a:latin typeface="Times New Roman" charset="0"/>
                    <a:ea typeface="Times New Roman" charset="0"/>
                    <a:cs typeface="Times New Roman" charset="0"/>
                  </a:rPr>
                  <a:t>, reflecting the stripping off of the fixed component of the dividend flow from the stock price. We assume that the risk neutralized process for the stripped price is following geometric Brownian motion:</a:t>
                </a:r>
              </a:p>
              <a:p>
                <a:pPr marL="0" indent="0">
                  <a:lnSpc>
                    <a:spcPct val="100000"/>
                  </a:lnSpc>
                  <a:buNone/>
                </a:pPr>
                <a:r>
                  <a:rPr lang="en-US" sz="2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 </a:t>
                </a:r>
                <a14:m>
                  <m:oMath xmlns:m="http://schemas.openxmlformats.org/officeDocument/2006/math">
                    <m:sSub>
                      <m:sSubPr>
                        <m:ctrlPr>
                          <a:rPr lang="en-US" sz="2000" i="1" dirty="0">
                            <a:latin typeface="Cambria Math" charset="0"/>
                            <a:ea typeface="Times New Roman" charset="0"/>
                            <a:cs typeface="Times New Roman" charset="0"/>
                          </a:rPr>
                        </m:ctrlPr>
                      </m:sSubPr>
                      <m:e>
                        <m:r>
                          <m:rPr>
                            <m:nor/>
                          </m:rPr>
                          <a:rPr lang="en-US" sz="2000" b="0" i="0" dirty="0" smtClean="0">
                            <a:latin typeface="Cambria Math" charset="0"/>
                            <a:ea typeface="Times New Roman" charset="0"/>
                            <a:cs typeface="Times New Roman" charset="0"/>
                          </a:rPr>
                          <m:t>  </m:t>
                        </m:r>
                        <m:r>
                          <m:rPr>
                            <m:nor/>
                          </m:rPr>
                          <a:rPr lang="en-US" sz="2000" dirty="0">
                            <a:latin typeface="Times New Roman" charset="0"/>
                            <a:ea typeface="Times New Roman" charset="0"/>
                            <a:cs typeface="Times New Roman" charset="0"/>
                          </a:rPr>
                          <m:t>𝓈</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a:t>
                </a:r>
                <a:r>
                  <a:rPr lang="en-US" sz="2000" dirty="0">
                    <a:latin typeface="Times New Roman" charset="0"/>
                    <a:ea typeface="Times New Roman" charset="0"/>
                    <a:cs typeface="Times New Roman" charset="0"/>
                  </a:rPr>
                  <a:t> </a:t>
                </a:r>
                <a14:m>
                  <m:oMath xmlns:m="http://schemas.openxmlformats.org/officeDocument/2006/math">
                    <m:r>
                      <m:rPr>
                        <m:nor/>
                      </m:rPr>
                      <a:rPr lang="en-US" sz="2000" dirty="0">
                        <a:latin typeface="Times New Roman" charset="0"/>
                        <a:ea typeface="Times New Roman" charset="0"/>
                        <a:cs typeface="Times New Roman" charset="0"/>
                      </a:rPr>
                      <m:t>𝓈</m:t>
                    </m:r>
                  </m:oMath>
                </a14:m>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exp</a:t>
                </a:r>
                <a:r>
                  <a:rPr lang="en-US" sz="2000" dirty="0" smtClean="0">
                    <a:latin typeface="Times New Roman" charset="0"/>
                    <a:ea typeface="Times New Roman" charset="0"/>
                    <a:cs typeface="Times New Roman" charset="0"/>
                  </a:rPr>
                  <a:t>[r-𝛿-</a:t>
                </a:r>
                <a14:m>
                  <m:oMath xmlns:m="http://schemas.openxmlformats.org/officeDocument/2006/math">
                    <m:f>
                      <m:fPr>
                        <m:ctrlPr>
                          <a:rPr lang="mr-IN" sz="2000" i="1" smtClean="0">
                            <a:latin typeface="Cambria Math" charset="0"/>
                            <a:ea typeface="Times New Roman" charset="0"/>
                            <a:cs typeface="Times New Roman" charset="0"/>
                          </a:rPr>
                        </m:ctrlPr>
                      </m:fPr>
                      <m:num>
                        <m:sSup>
                          <m:sSupPr>
                            <m:ctrlPr>
                              <a:rPr lang="mr-IN" sz="2000" i="1" smtClean="0">
                                <a:latin typeface="Cambria Math" charset="0"/>
                                <a:ea typeface="Times New Roman" charset="0"/>
                                <a:cs typeface="Times New Roman" charset="0"/>
                              </a:rPr>
                            </m:ctrlPr>
                          </m:sSupPr>
                          <m:e>
                            <m:r>
                              <a:rPr lang="mr-IN" sz="2000" i="1" smtClean="0">
                                <a:latin typeface="Cambria Math" charset="0"/>
                                <a:ea typeface="Times New Roman" charset="0"/>
                                <a:cs typeface="Times New Roman" charset="0"/>
                              </a:rPr>
                              <m:t>𝜎</m:t>
                            </m:r>
                          </m:e>
                          <m:sup>
                            <m:r>
                              <a:rPr lang="en-US" sz="2000" b="0" i="1" smtClean="0">
                                <a:latin typeface="Cambria Math" charset="0"/>
                                <a:ea typeface="Times New Roman" charset="0"/>
                                <a:cs typeface="Times New Roman" charset="0"/>
                              </a:rPr>
                              <m:t>2</m:t>
                            </m:r>
                          </m:sup>
                        </m:sSup>
                      </m:num>
                      <m:den>
                        <m:r>
                          <a:rPr lang="en-US" sz="2000" b="0" i="1" smtClean="0">
                            <a:latin typeface="Cambria Math" charset="0"/>
                            <a:ea typeface="Times New Roman" charset="0"/>
                            <a:cs typeface="Times New Roman" charset="0"/>
                          </a:rPr>
                          <m:t>2</m:t>
                        </m:r>
                      </m:den>
                    </m:f>
                  </m:oMath>
                </a14:m>
                <a:r>
                  <a:rPr lang="en-US" sz="2000" dirty="0" smtClean="0">
                    <a:latin typeface="Times New Roman" charset="0"/>
                    <a:ea typeface="Times New Roman" charset="0"/>
                    <a:cs typeface="Times New Roman" charset="0"/>
                  </a:rPr>
                  <a:t>)t+</a:t>
                </a:r>
                <a:r>
                  <a:rPr lang="mr-IN" sz="2000" dirty="0">
                    <a:latin typeface="Times New Roman" charset="0"/>
                    <a:ea typeface="Times New Roman" charset="0"/>
                    <a:cs typeface="Times New Roman" charset="0"/>
                  </a:rPr>
                  <a:t> </a:t>
                </a:r>
                <a14:m>
                  <m:oMath xmlns:m="http://schemas.openxmlformats.org/officeDocument/2006/math">
                    <m:r>
                      <a:rPr lang="mr-IN" sz="2000" i="1">
                        <a:latin typeface="Cambria Math" charset="0"/>
                        <a:ea typeface="Times New Roman" charset="0"/>
                        <a:cs typeface="Times New Roman" charset="0"/>
                      </a:rPr>
                      <m:t>𝜎</m:t>
                    </m:r>
                    <m:sSub>
                      <m:sSubPr>
                        <m:ctrlPr>
                          <a:rPr lang="en-US" sz="2000" i="1" dirty="0">
                            <a:latin typeface="Cambria Math" charset="0"/>
                            <a:ea typeface="Times New Roman" charset="0"/>
                            <a:cs typeface="Times New Roman" charset="0"/>
                          </a:rPr>
                        </m:ctrlPr>
                      </m:sSubPr>
                      <m:e>
                        <m:r>
                          <a:rPr lang="en-US" sz="2000" b="0" i="1" dirty="0" smtClean="0">
                            <a:latin typeface="Cambria Math" charset="0"/>
                            <a:ea typeface="Times New Roman" charset="0"/>
                            <a:cs typeface="Times New Roman" charset="0"/>
                          </a:rPr>
                          <m:t>𝑊</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with </a:t>
                </a:r>
                <a:r>
                  <a:rPr lang="en-US" sz="2000" dirty="0" smtClean="0">
                    <a:latin typeface="Times New Roman" charset="0"/>
                    <a:ea typeface="Times New Roman" charset="0"/>
                    <a:cs typeface="Times New Roman" charset="0"/>
                  </a:rPr>
                  <a:t>initial value: </a:t>
                </a:r>
                <a14:m>
                  <m:oMath xmlns:m="http://schemas.openxmlformats.org/officeDocument/2006/math">
                    <m:r>
                      <m:rPr>
                        <m:nor/>
                      </m:rPr>
                      <a:rPr lang="en-US" sz="2000" dirty="0">
                        <a:latin typeface="Times New Roman" charset="0"/>
                        <a:ea typeface="Times New Roman" charset="0"/>
                        <a:cs typeface="Times New Roman" charset="0"/>
                      </a:rPr>
                      <m:t>𝓈</m:t>
                    </m:r>
                  </m:oMath>
                </a14:m>
                <a:r>
                  <a:rPr lang="en-US" sz="2000" dirty="0" smtClean="0">
                    <a:latin typeface="Times New Roman" charset="0"/>
                    <a:ea typeface="Times New Roman" charset="0"/>
                    <a:cs typeface="Times New Roman" charset="0"/>
                  </a:rPr>
                  <a:t>=S-</a:t>
                </a:r>
                <a14:m>
                  <m:oMath xmlns:m="http://schemas.openxmlformats.org/officeDocument/2006/math">
                    <m:f>
                      <m:fPr>
                        <m:ctrlPr>
                          <a:rPr lang="mr-IN" sz="2000" i="1" dirty="0">
                            <a:latin typeface="Cambria Math" charset="0"/>
                            <a:ea typeface="Times New Roman" charset="0"/>
                            <a:cs typeface="Times New Roman" charset="0"/>
                          </a:rPr>
                        </m:ctrlPr>
                      </m:fPr>
                      <m:num>
                        <m:r>
                          <m:rPr>
                            <m:nor/>
                          </m:rPr>
                          <a:rPr lang="en-US" sz="2000" dirty="0">
                            <a:latin typeface="Times New Roman" charset="0"/>
                            <a:ea typeface="Times New Roman" charset="0"/>
                            <a:cs typeface="Times New Roman" charset="0"/>
                          </a:rPr>
                          <m:t>ϕ</m:t>
                        </m:r>
                      </m:num>
                      <m:den>
                        <m:r>
                          <a:rPr lang="en-US" sz="2000" i="1" dirty="0">
                            <a:latin typeface="Cambria Math" charset="0"/>
                            <a:ea typeface="Times New Roman" charset="0"/>
                            <a:cs typeface="Times New Roman" charset="0"/>
                          </a:rPr>
                          <m:t>𝑟</m:t>
                        </m:r>
                      </m:den>
                    </m:f>
                  </m:oMath>
                </a14:m>
                <a:r>
                  <a:rPr lang="en-US" sz="2000" dirty="0" smtClean="0">
                    <a:latin typeface="Times New Roman" charset="0"/>
                    <a:ea typeface="Times New Roman" charset="0"/>
                    <a:cs typeface="Times New Roman" charset="0"/>
                  </a:rPr>
                  <a:t>[1-</a:t>
                </a:r>
                <a14:m>
                  <m:oMath xmlns:m="http://schemas.openxmlformats.org/officeDocument/2006/math">
                    <m:sSup>
                      <m:sSupPr>
                        <m:ctrlPr>
                          <a:rPr lang="en-US" sz="2000" i="1">
                            <a:latin typeface="Cambria Math" charset="0"/>
                            <a:ea typeface="Times New Roman" charset="0"/>
                            <a:cs typeface="Times New Roman" charset="0"/>
                          </a:rPr>
                        </m:ctrlPr>
                      </m:sSupPr>
                      <m:e>
                        <m:r>
                          <a:rPr lang="en-US" sz="2000" i="1">
                            <a:latin typeface="Cambria Math" charset="0"/>
                            <a:ea typeface="Times New Roman" charset="0"/>
                            <a:cs typeface="Times New Roman" charset="0"/>
                          </a:rPr>
                          <m:t>𝑒</m:t>
                        </m:r>
                      </m:e>
                      <m:sup>
                        <m:r>
                          <a:rPr lang="en-US" sz="2000" i="1">
                            <a:latin typeface="Cambria Math" charset="0"/>
                            <a:ea typeface="Times New Roman" charset="0"/>
                            <a:cs typeface="Times New Roman" charset="0"/>
                          </a:rPr>
                          <m:t>−</m:t>
                        </m:r>
                        <m:r>
                          <a:rPr lang="en-US" sz="2000" i="1">
                            <a:latin typeface="Cambria Math" charset="0"/>
                            <a:ea typeface="Times New Roman" charset="0"/>
                            <a:cs typeface="Times New Roman" charset="0"/>
                          </a:rPr>
                          <m:t>𝑟𝑇</m:t>
                        </m:r>
                      </m:sup>
                    </m:sSup>
                  </m:oMath>
                </a14:m>
                <a:r>
                  <a:rPr lang="en-US" sz="2000" dirty="0" smtClean="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pPr marL="0" indent="0">
                  <a:lnSpc>
                    <a:spcPct val="100000"/>
                  </a:lnSpc>
                  <a:buNone/>
                </a:pPr>
                <a:r>
                  <a:rPr lang="en-US" sz="2000" dirty="0" smtClean="0">
                    <a:latin typeface="Times New Roman" charset="0"/>
                    <a:ea typeface="Times New Roman" charset="0"/>
                    <a:cs typeface="Times New Roman" charset="0"/>
                  </a:rPr>
                  <a:t>    and </a:t>
                </a:r>
                <a:r>
                  <a:rPr lang="en-US" sz="2000" dirty="0" smtClean="0">
                    <a:latin typeface="Times New Roman" charset="0"/>
                    <a:ea typeface="Times New Roman" charset="0"/>
                    <a:cs typeface="Times New Roman" charset="0"/>
                  </a:rPr>
                  <a:t>dollar dividend rate </a:t>
                </a:r>
                <a14:m>
                  <m:oMath xmlns:m="http://schemas.openxmlformats.org/officeDocument/2006/math">
                    <m:sSub>
                      <m:sSubPr>
                        <m:ctrlPr>
                          <a:rPr lang="en-US" sz="2000" i="1" dirty="0">
                            <a:latin typeface="Cambria Math" charset="0"/>
                            <a:ea typeface="Times New Roman" charset="0"/>
                            <a:cs typeface="Times New Roman" charset="0"/>
                          </a:rPr>
                        </m:ctrlPr>
                      </m:sSubPr>
                      <m:e>
                        <m:r>
                          <a:rPr lang="en-US" sz="2000" b="0" i="1" dirty="0" smtClean="0">
                            <a:latin typeface="Cambria Math" charset="0"/>
                            <a:ea typeface="Times New Roman" charset="0"/>
                            <a:cs typeface="Times New Roman" charset="0"/>
                          </a:rPr>
                          <m:t>𝑑</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has both fixed and a proportional component: </a:t>
                </a:r>
                <a14:m>
                  <m:oMath xmlns:m="http://schemas.openxmlformats.org/officeDocument/2006/math">
                    <m:sSub>
                      <m:sSubPr>
                        <m:ctrlPr>
                          <a:rPr lang="en-US" sz="2000" i="1" dirty="0">
                            <a:latin typeface="Cambria Math" charset="0"/>
                            <a:ea typeface="Times New Roman" charset="0"/>
                            <a:cs typeface="Times New Roman" charset="0"/>
                          </a:rPr>
                        </m:ctrlPr>
                      </m:sSubPr>
                      <m:e>
                        <m:r>
                          <a:rPr lang="en-US" sz="2000" i="1" dirty="0">
                            <a:latin typeface="Cambria Math" charset="0"/>
                            <a:ea typeface="Times New Roman" charset="0"/>
                            <a:cs typeface="Times New Roman" charset="0"/>
                          </a:rPr>
                          <m:t>𝑑</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a:t>
                </a:r>
                <a:r>
                  <a:rPr lang="en-US" sz="2000" dirty="0">
                    <a:latin typeface="Times New Roman" charset="0"/>
                    <a:ea typeface="Times New Roman" charset="0"/>
                    <a:cs typeface="Times New Roman" charset="0"/>
                  </a:rPr>
                  <a:t> </a:t>
                </a:r>
                <a14:m>
                  <m:oMath xmlns:m="http://schemas.openxmlformats.org/officeDocument/2006/math">
                    <m:r>
                      <m:rPr>
                        <m:nor/>
                      </m:rPr>
                      <a:rPr lang="en-US" sz="2000" dirty="0">
                        <a:latin typeface="Times New Roman" charset="0"/>
                        <a:ea typeface="Times New Roman" charset="0"/>
                        <a:cs typeface="Times New Roman" charset="0"/>
                      </a:rPr>
                      <m:t>ϕ</m:t>
                    </m:r>
                  </m:oMath>
                </a14:m>
                <a:r>
                  <a:rPr lang="en-US" sz="2000" dirty="0" smtClean="0">
                    <a:latin typeface="Times New Roman" charset="0"/>
                    <a:ea typeface="Times New Roman" charset="0"/>
                    <a:cs typeface="Times New Roman" charset="0"/>
                  </a:rPr>
                  <a:t>+</a:t>
                </a:r>
                <a14:m>
                  <m:oMath xmlns:m="http://schemas.openxmlformats.org/officeDocument/2006/math">
                    <m:sSub>
                      <m:sSubPr>
                        <m:ctrlPr>
                          <a:rPr lang="en-US" sz="2000" i="1" dirty="0">
                            <a:latin typeface="Cambria Math" charset="0"/>
                            <a:ea typeface="Times New Roman" charset="0"/>
                            <a:cs typeface="Times New Roman" charset="0"/>
                          </a:rPr>
                        </m:ctrlPr>
                      </m:sSubPr>
                      <m:e>
                        <m:r>
                          <m:rPr>
                            <m:nor/>
                          </m:rPr>
                          <a:rPr lang="en-US" sz="2000" dirty="0">
                            <a:latin typeface="Times New Roman" charset="0"/>
                            <a:ea typeface="Times New Roman" charset="0"/>
                            <a:cs typeface="Times New Roman" charset="0"/>
                          </a:rPr>
                          <m:t>𝛿</m:t>
                        </m:r>
                      </m:e>
                      <m:sub>
                        <m:sSub>
                          <m:sSubPr>
                            <m:ctrlPr>
                              <a:rPr lang="en-US" sz="2000" i="1" dirty="0">
                                <a:latin typeface="Cambria Math" charset="0"/>
                                <a:ea typeface="Times New Roman" charset="0"/>
                                <a:cs typeface="Times New Roman" charset="0"/>
                              </a:rPr>
                            </m:ctrlPr>
                          </m:sSubPr>
                          <m:e>
                            <m:r>
                              <m:rPr>
                                <m:nor/>
                              </m:rPr>
                              <a:rPr lang="en-US" sz="2000" dirty="0">
                                <a:latin typeface="Times New Roman" charset="0"/>
                                <a:ea typeface="Times New Roman" charset="0"/>
                                <a:cs typeface="Times New Roman" charset="0"/>
                              </a:rPr>
                              <m:t>𝓈</m:t>
                            </m:r>
                          </m:e>
                          <m:sub>
                            <m:r>
                              <a:rPr lang="en-US" sz="2000" i="1" dirty="0">
                                <a:latin typeface="Cambria Math" charset="0"/>
                                <a:ea typeface="Times New Roman" charset="0"/>
                                <a:cs typeface="Times New Roman" charset="0"/>
                              </a:rPr>
                              <m:t>𝑡</m:t>
                            </m:r>
                          </m:sub>
                        </m:sSub>
                      </m:sub>
                    </m:sSub>
                  </m:oMath>
                </a14:m>
                <a:endParaRPr lang="en-US" sz="2000" dirty="0" smtClean="0">
                  <a:latin typeface="Times New Roman" charset="0"/>
                  <a:ea typeface="Times New Roman" charset="0"/>
                  <a:cs typeface="Times New Roman" charset="0"/>
                </a:endParaRPr>
              </a:p>
              <a:p>
                <a:pPr>
                  <a:lnSpc>
                    <a:spcPct val="100000"/>
                  </a:lnSpc>
                </a:pPr>
                <a14:m>
                  <m:oMath xmlns:m="http://schemas.openxmlformats.org/officeDocument/2006/math">
                    <m:r>
                      <m:rPr>
                        <m:sty m:val="p"/>
                      </m:rPr>
                      <a:rPr lang="el-GR" sz="2000" i="1" dirty="0" smtClean="0">
                        <a:latin typeface="Cambria Math" charset="0"/>
                        <a:ea typeface="Times New Roman" charset="0"/>
                        <a:cs typeface="Times New Roman" charset="0"/>
                      </a:rPr>
                      <m:t>Φ</m:t>
                    </m:r>
                  </m:oMath>
                </a14:m>
                <a:r>
                  <a:rPr lang="en-US" sz="2000" dirty="0" smtClean="0">
                    <a:latin typeface="Times New Roman" charset="0"/>
                    <a:ea typeface="Times New Roman" charset="0"/>
                    <a:cs typeface="Times New Roman" charset="0"/>
                  </a:rPr>
                  <a:t> captures the stickiness of dividends in the short run, </a:t>
                </a:r>
                <a:r>
                  <a:rPr lang="en-US" sz="2000" dirty="0">
                    <a:latin typeface="Times New Roman" charset="0"/>
                    <a:ea typeface="Times New Roman" charset="0"/>
                    <a:cs typeface="Times New Roman" charset="0"/>
                  </a:rPr>
                  <a:t>while </a:t>
                </a:r>
                <a:r>
                  <a:rPr lang="en-US" sz="2000" dirty="0" smtClean="0">
                    <a:latin typeface="Times New Roman" charset="0"/>
                    <a:ea typeface="Times New Roman" charset="0"/>
                    <a:cs typeface="Times New Roman" charset="0"/>
                  </a:rPr>
                  <a:t>𝛿 captures the tendency for dividends to increase with stock prices in the long run. </a:t>
                </a:r>
                <a:r>
                  <a:rPr lang="en-US" sz="2000" dirty="0" smtClean="0">
                    <a:latin typeface="Times New Roman" charset="0"/>
                    <a:ea typeface="Times New Roman" charset="0"/>
                    <a:cs typeface="Times New Roman" charset="0"/>
                  </a:rPr>
                  <a:t>If 𝛿</a:t>
                </a:r>
                <a:r>
                  <a:rPr lang="en-US" sz="2000" dirty="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0, then </a:t>
                </a:r>
                <a14:m>
                  <m:oMath xmlns:m="http://schemas.openxmlformats.org/officeDocument/2006/math">
                    <m:r>
                      <m:rPr>
                        <m:nor/>
                      </m:rPr>
                      <a:rPr lang="en-US" sz="2000" dirty="0">
                        <a:latin typeface="Times New Roman" charset="0"/>
                        <a:ea typeface="Times New Roman" charset="0"/>
                        <a:cs typeface="Times New Roman" charset="0"/>
                      </a:rPr>
                      <m:t>ϕ</m:t>
                    </m:r>
                  </m:oMath>
                </a14:m>
                <a:r>
                  <a:rPr lang="en-US" sz="2000" dirty="0" smtClean="0">
                    <a:latin typeface="Times New Roman" charset="0"/>
                    <a:ea typeface="Times New Roman" charset="0"/>
                    <a:cs typeface="Times New Roman" charset="0"/>
                  </a:rPr>
                  <a:t> is constant dividend rate while if </a:t>
                </a:r>
                <a14:m>
                  <m:oMath xmlns:m="http://schemas.openxmlformats.org/officeDocument/2006/math">
                    <m:r>
                      <m:rPr>
                        <m:nor/>
                      </m:rPr>
                      <a:rPr lang="en-US" sz="2000" dirty="0">
                        <a:latin typeface="Times New Roman" charset="0"/>
                        <a:ea typeface="Times New Roman" charset="0"/>
                        <a:cs typeface="Times New Roman" charset="0"/>
                      </a:rPr>
                      <m:t>ϕ</m:t>
                    </m:r>
                  </m:oMath>
                </a14:m>
                <a:r>
                  <a:rPr lang="en-US" sz="2000" dirty="0" smtClean="0">
                    <a:latin typeface="Times New Roman" charset="0"/>
                    <a:ea typeface="Times New Roman" charset="0"/>
                    <a:cs typeface="Times New Roman" charset="0"/>
                  </a:rPr>
                  <a:t>≠0, then </a:t>
                </a:r>
                <a14:m>
                  <m:oMath xmlns:m="http://schemas.openxmlformats.org/officeDocument/2006/math">
                    <m:r>
                      <m:rPr>
                        <m:nor/>
                      </m:rPr>
                      <a:rPr lang="en-US" sz="2000" dirty="0">
                        <a:latin typeface="Times New Roman" charset="0"/>
                        <a:ea typeface="Times New Roman" charset="0"/>
                        <a:cs typeface="Times New Roman" charset="0"/>
                      </a:rPr>
                      <m:t>𝛿</m:t>
                    </m:r>
                  </m:oMath>
                </a14:m>
                <a:r>
                  <a:rPr lang="en-US" sz="2000" dirty="0" smtClean="0">
                    <a:latin typeface="Times New Roman" charset="0"/>
                    <a:ea typeface="Times New Roman" charset="0"/>
                    <a:cs typeface="Times New Roman" charset="0"/>
                  </a:rPr>
                  <a:t> is the constant </a:t>
                </a:r>
                <a:r>
                  <a:rPr lang="en-US" sz="2000" i="1" dirty="0" smtClean="0">
                    <a:latin typeface="Times New Roman" charset="0"/>
                    <a:ea typeface="Times New Roman" charset="0"/>
                    <a:cs typeface="Times New Roman" charset="0"/>
                  </a:rPr>
                  <a:t>dividend yield</a:t>
                </a:r>
                <a:r>
                  <a:rPr lang="en-US" sz="2000" dirty="0" smtClean="0">
                    <a:latin typeface="Times New Roman" charset="0"/>
                    <a:ea typeface="Times New Roman" charset="0"/>
                    <a:cs typeface="Times New Roman" charset="0"/>
                  </a:rPr>
                  <a:t>, since </a:t>
                </a:r>
                <a14:m>
                  <m:oMath xmlns:m="http://schemas.openxmlformats.org/officeDocument/2006/math">
                    <m:sSub>
                      <m:sSubPr>
                        <m:ctrlPr>
                          <a:rPr lang="en-US" sz="2000" i="1" dirty="0">
                            <a:latin typeface="Cambria Math" charset="0"/>
                            <a:ea typeface="Times New Roman" charset="0"/>
                            <a:cs typeface="Times New Roman" charset="0"/>
                          </a:rPr>
                        </m:ctrlPr>
                      </m:sSubPr>
                      <m:e>
                        <m:r>
                          <m:rPr>
                            <m:nor/>
                          </m:rPr>
                          <a:rPr lang="en-US" sz="2000" dirty="0">
                            <a:latin typeface="Times New Roman" charset="0"/>
                            <a:ea typeface="Times New Roman" charset="0"/>
                            <a:cs typeface="Times New Roman" charset="0"/>
                          </a:rPr>
                          <m:t>𝓈</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a:t>
                </a:r>
                <a14:m>
                  <m:oMath xmlns:m="http://schemas.openxmlformats.org/officeDocument/2006/math">
                    <m:sSub>
                      <m:sSubPr>
                        <m:ctrlPr>
                          <a:rPr lang="en-US" sz="2000" i="1" dirty="0">
                            <a:latin typeface="Cambria Math" charset="0"/>
                            <a:ea typeface="Times New Roman" charset="0"/>
                            <a:cs typeface="Times New Roman" charset="0"/>
                          </a:rPr>
                        </m:ctrlPr>
                      </m:sSubPr>
                      <m:e>
                        <m:r>
                          <a:rPr lang="en-US" sz="2000" b="0" i="1" dirty="0" smtClean="0">
                            <a:latin typeface="Cambria Math" charset="0"/>
                            <a:ea typeface="Times New Roman" charset="0"/>
                            <a:cs typeface="Times New Roman" charset="0"/>
                          </a:rPr>
                          <m:t>𝑆</m:t>
                        </m:r>
                      </m:e>
                      <m:sub>
                        <m:r>
                          <a:rPr lang="en-US" sz="2000" i="1" dirty="0">
                            <a:latin typeface="Cambria Math" charset="0"/>
                            <a:ea typeface="Times New Roman" charset="0"/>
                            <a:cs typeface="Times New Roman" charset="0"/>
                          </a:rPr>
                          <m:t>𝑡</m:t>
                        </m:r>
                      </m:sub>
                    </m:sSub>
                  </m:oMath>
                </a14:m>
                <a:r>
                  <a:rPr 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6498" y="849634"/>
                <a:ext cx="11751276" cy="5773587"/>
              </a:xfrm>
              <a:blipFill rotWithShape="0">
                <a:blip r:embed="rId2"/>
                <a:stretch>
                  <a:fillRect l="-467" t="-528" r="-11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48</a:t>
            </a:fld>
            <a:endParaRPr lang="en-US"/>
          </a:p>
        </p:txBody>
      </p:sp>
    </p:spTree>
    <p:extLst>
      <p:ext uri="{BB962C8B-B14F-4D97-AF65-F5344CB8AC3E}">
        <p14:creationId xmlns:p14="http://schemas.microsoft.com/office/powerpoint/2010/main" val="1281507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67" y="365124"/>
            <a:ext cx="10515600" cy="524561"/>
          </a:xfrm>
        </p:spPr>
        <p:txBody>
          <a:bodyPr>
            <a:noAutofit/>
          </a:bodyPr>
          <a:lstStyle/>
          <a:p>
            <a:r>
              <a:rPr lang="en-US" sz="3200" dirty="0" smtClean="0">
                <a:latin typeface="Times New Roman" charset="0"/>
                <a:ea typeface="Times New Roman" charset="0"/>
                <a:cs typeface="Times New Roman" charset="0"/>
              </a:rPr>
              <a:t>Positive Dividends and American Puts:</a:t>
            </a:r>
            <a:endParaRPr lang="en-US" sz="3200"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04567" y="1072055"/>
                <a:ext cx="10999573" cy="5649420"/>
              </a:xfrm>
            </p:spPr>
            <p:txBody>
              <a:bodyPr>
                <a:normAutofit fontScale="25000" lnSpcReduction="20000"/>
              </a:bodyPr>
              <a:lstStyle/>
              <a:p>
                <a:pPr>
                  <a:lnSpc>
                    <a:spcPct val="100000"/>
                  </a:lnSpc>
                </a:pPr>
                <a:r>
                  <a:rPr lang="en-US" sz="6400" dirty="0" smtClean="0">
                    <a:latin typeface="Times New Roman" charset="0"/>
                    <a:ea typeface="Times New Roman" charset="0"/>
                    <a:cs typeface="Times New Roman" charset="0"/>
                  </a:rPr>
                  <a:t>We denote P(t,</a:t>
                </a:r>
                <a:r>
                  <a:rPr lang="en-US" sz="6400" dirty="0">
                    <a:latin typeface="Times New Roman" charset="0"/>
                    <a:ea typeface="Times New Roman" charset="0"/>
                    <a:cs typeface="Times New Roman" charset="0"/>
                  </a:rPr>
                  <a:t> </a:t>
                </a:r>
                <a14:m>
                  <m:oMath xmlns:m="http://schemas.openxmlformats.org/officeDocument/2006/math">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;T)</a:t>
                </a:r>
                <a:r>
                  <a:rPr lang="en-US" sz="6400" dirty="0">
                    <a:latin typeface="Times New Roman" charset="0"/>
                    <a:ea typeface="Times New Roman" charset="0"/>
                    <a:cs typeface="Times New Roman" charset="0"/>
                  </a:rPr>
                  <a:t> </a:t>
                </a:r>
                <a:r>
                  <a:rPr lang="en-US" sz="6400" dirty="0" smtClean="0">
                    <a:latin typeface="Times New Roman" charset="0"/>
                    <a:ea typeface="Times New Roman" charset="0"/>
                    <a:cs typeface="Times New Roman" charset="0"/>
                  </a:rPr>
                  <a:t>as value of an American Put, </a:t>
                </a:r>
                <a14:m>
                  <m:oMath xmlns:m="http://schemas.openxmlformats.org/officeDocument/2006/math">
                    <m:bar>
                      <m:barPr>
                        <m:ctrlPr>
                          <a:rPr lang="en-US" sz="6400" i="1" smtClean="0">
                            <a:latin typeface="Cambria Math" charset="0"/>
                            <a:ea typeface="Times New Roman" charset="0"/>
                            <a:cs typeface="Times New Roman" charset="0"/>
                          </a:rPr>
                        </m:ctrlPr>
                      </m:barPr>
                      <m:e>
                        <m:r>
                          <m:rPr>
                            <m:nor/>
                          </m:rPr>
                          <a:rPr lang="en-US" sz="6400" dirty="0">
                            <a:latin typeface="Times New Roman" charset="0"/>
                            <a:ea typeface="Times New Roman" charset="0"/>
                            <a:cs typeface="Times New Roman" charset="0"/>
                          </a:rPr>
                          <m:t>𝓈</m:t>
                        </m:r>
                      </m:e>
                    </m:bar>
                  </m:oMath>
                </a14:m>
                <a:r>
                  <a:rPr lang="en-US" sz="6400" dirty="0" smtClean="0">
                    <a:latin typeface="Times New Roman" charset="0"/>
                    <a:ea typeface="Times New Roman" charset="0"/>
                    <a:cs typeface="Times New Roman" charset="0"/>
                  </a:rPr>
                  <a:t>(t) as </a:t>
                </a:r>
                <a:r>
                  <a:rPr lang="en-US" sz="6400" i="1" dirty="0" smtClean="0">
                    <a:latin typeface="Times New Roman" charset="0"/>
                    <a:ea typeface="Times New Roman" charset="0"/>
                    <a:cs typeface="Times New Roman" charset="0"/>
                  </a:rPr>
                  <a:t>critical stripped price </a:t>
                </a:r>
                <a:r>
                  <a:rPr lang="en-US" sz="6400" dirty="0" smtClean="0">
                    <a:latin typeface="Times New Roman" charset="0"/>
                    <a:ea typeface="Times New Roman" charset="0"/>
                    <a:cs typeface="Times New Roman" charset="0"/>
                  </a:rPr>
                  <a:t>which is the largest stripped price </a:t>
                </a:r>
                <a14:m>
                  <m:oMath xmlns:m="http://schemas.openxmlformats.org/officeDocument/2006/math">
                    <m:r>
                      <m:rPr>
                        <m:nor/>
                      </m:rPr>
                      <a:rPr lang="en-US" sz="6400" dirty="0">
                        <a:latin typeface="Times New Roman" charset="0"/>
                        <a:ea typeface="Times New Roman" charset="0"/>
                        <a:cs typeface="Times New Roman" charset="0"/>
                      </a:rPr>
                      <m:t>𝓈</m:t>
                    </m:r>
                  </m:oMath>
                </a14:m>
                <a:r>
                  <a:rPr lang="en-US" sz="6400" i="1" dirty="0" smtClean="0">
                    <a:latin typeface="Times New Roman" charset="0"/>
                    <a:ea typeface="Times New Roman" charset="0"/>
                    <a:cs typeface="Times New Roman" charset="0"/>
                  </a:rPr>
                  <a:t> </a:t>
                </a:r>
                <a:r>
                  <a:rPr lang="en-US" sz="6400" dirty="0" smtClean="0">
                    <a:latin typeface="Times New Roman" charset="0"/>
                    <a:ea typeface="Times New Roman" charset="0"/>
                    <a:cs typeface="Times New Roman" charset="0"/>
                  </a:rPr>
                  <a:t>at which the American put equals its exercise value K- </a:t>
                </a:r>
                <a14:m>
                  <m:oMath xmlns:m="http://schemas.openxmlformats.org/officeDocument/2006/math">
                    <m:r>
                      <m:rPr>
                        <m:nor/>
                      </m:rPr>
                      <a:rPr lang="en-US" sz="6400" dirty="0">
                        <a:latin typeface="Times New Roman" charset="0"/>
                        <a:ea typeface="Times New Roman" charset="0"/>
                        <a:cs typeface="Times New Roman" charset="0"/>
                      </a:rPr>
                      <m:t>𝓈</m:t>
                    </m:r>
                    <m:r>
                      <a:rPr lang="en-US" sz="6400" i="1" dirty="0">
                        <a:latin typeface="Cambria Math" charset="0"/>
                        <a:ea typeface="Times New Roman" charset="0"/>
                        <a:cs typeface="Times New Roman" charset="0"/>
                      </a:rPr>
                      <m:t> </m:t>
                    </m:r>
                    <m:r>
                      <a:rPr lang="en-US" sz="6400" b="0" i="1" dirty="0" smtClean="0">
                        <a:latin typeface="Cambria Math" charset="0"/>
                        <a:ea typeface="Times New Roman" charset="0"/>
                        <a:cs typeface="Times New Roman" charset="0"/>
                      </a:rPr>
                      <m:t>−</m:t>
                    </m:r>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ϕ</m:t>
                        </m:r>
                      </m:num>
                      <m:den>
                        <m:r>
                          <a:rPr lang="en-US" sz="6400" i="1" dirty="0">
                            <a:latin typeface="Cambria Math" charset="0"/>
                            <a:ea typeface="Times New Roman" charset="0"/>
                            <a:cs typeface="Times New Roman" charset="0"/>
                          </a:rPr>
                          <m:t>𝑟</m:t>
                        </m:r>
                      </m:den>
                    </m:f>
                    <m:r>
                      <a:rPr lang="en-US" sz="6400" i="1" dirty="0">
                        <a:latin typeface="Cambria Math" charset="0"/>
                        <a:ea typeface="Times New Roman" charset="0"/>
                        <a:cs typeface="Times New Roman" charset="0"/>
                      </a:rPr>
                      <m:t> </m:t>
                    </m:r>
                  </m:oMath>
                </a14:m>
                <a:r>
                  <a:rPr lang="en-US" sz="6400" dirty="0">
                    <a:latin typeface="Times New Roman" charset="0"/>
                    <a:ea typeface="Times New Roman" charset="0"/>
                    <a:cs typeface="Times New Roman" charset="0"/>
                  </a:rPr>
                  <a:t>[1-</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𝑒</m:t>
                        </m:r>
                      </m:e>
                      <m:sup>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𝑟</m:t>
                        </m:r>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𝑇</m:t>
                        </m:r>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𝑡</m:t>
                        </m:r>
                        <m:r>
                          <a:rPr lang="en-US" sz="6400" i="1">
                            <a:latin typeface="Cambria Math" charset="0"/>
                            <a:ea typeface="Times New Roman" charset="0"/>
                            <a:cs typeface="Times New Roman" charset="0"/>
                          </a:rPr>
                          <m:t>)</m:t>
                        </m:r>
                      </m:sup>
                    </m:sSup>
                    <m:r>
                      <a:rPr lang="en-US" sz="6400" i="1">
                        <a:latin typeface="Cambria Math" charset="0"/>
                        <a:ea typeface="Times New Roman" charset="0"/>
                        <a:cs typeface="Times New Roman" charset="0"/>
                      </a:rPr>
                      <m:t>]</m:t>
                    </m:r>
                    <m:r>
                      <a:rPr lang="en-US" sz="6400" b="0" i="0" smtClean="0">
                        <a:latin typeface="Cambria Math" charset="0"/>
                        <a:ea typeface="Times New Roman" charset="0"/>
                        <a:cs typeface="Times New Roman" charset="0"/>
                      </a:rPr>
                      <m:t>.</m:t>
                    </m:r>
                  </m:oMath>
                </a14:m>
                <a:endParaRPr lang="en-US" sz="6400" b="0" dirty="0" smtClean="0">
                  <a:latin typeface="Times New Roman" charset="0"/>
                  <a:ea typeface="Times New Roman" charset="0"/>
                  <a:cs typeface="Times New Roman" charset="0"/>
                </a:endParaRPr>
              </a:p>
              <a:p>
                <a:pPr>
                  <a:lnSpc>
                    <a:spcPct val="100000"/>
                  </a:lnSpc>
                </a:pPr>
                <a:r>
                  <a:rPr lang="en-US" sz="6400" dirty="0" smtClean="0">
                    <a:latin typeface="Times New Roman" charset="0"/>
                    <a:ea typeface="Times New Roman" charset="0"/>
                    <a:cs typeface="Times New Roman" charset="0"/>
                  </a:rPr>
                  <a:t>Critical stock price: </a:t>
                </a:r>
                <a14:m>
                  <m:oMath xmlns:m="http://schemas.openxmlformats.org/officeDocument/2006/math">
                    <m:bar>
                      <m:barPr>
                        <m:ctrlPr>
                          <a:rPr lang="en-US" sz="6400" i="1">
                            <a:latin typeface="Cambria Math" charset="0"/>
                            <a:ea typeface="Times New Roman" charset="0"/>
                            <a:cs typeface="Times New Roman" charset="0"/>
                          </a:rPr>
                        </m:ctrlPr>
                      </m:barPr>
                      <m:e>
                        <m:r>
                          <a:rPr lang="en-US" sz="6400" b="0" i="1" smtClean="0">
                            <a:latin typeface="Cambria Math" charset="0"/>
                            <a:ea typeface="Times New Roman" charset="0"/>
                            <a:cs typeface="Times New Roman" charset="0"/>
                          </a:rPr>
                          <m:t>𝑆</m:t>
                        </m:r>
                      </m:e>
                    </m:bar>
                  </m:oMath>
                </a14:m>
                <a:r>
                  <a:rPr lang="en-US" sz="6400" dirty="0" smtClean="0">
                    <a:latin typeface="Times New Roman" charset="0"/>
                    <a:ea typeface="Times New Roman" charset="0"/>
                    <a:cs typeface="Times New Roman" charset="0"/>
                  </a:rPr>
                  <a:t>(t)</a:t>
                </a:r>
                <a:r>
                  <a:rPr lang="en-US" sz="6400" dirty="0">
                    <a:latin typeface="Times New Roman" charset="0"/>
                    <a:ea typeface="Times New Roman" charset="0"/>
                    <a:cs typeface="Times New Roman" charset="0"/>
                  </a:rPr>
                  <a:t> </a:t>
                </a:r>
                <a14:m>
                  <m:oMath xmlns:m="http://schemas.openxmlformats.org/officeDocument/2006/math">
                    <m:r>
                      <a:rPr lang="en-US" sz="6400" i="1">
                        <a:latin typeface="Cambria Math" charset="0"/>
                        <a:ea typeface="Times New Roman" charset="0"/>
                        <a:cs typeface="Times New Roman" charset="0"/>
                      </a:rPr>
                      <m:t>≡</m:t>
                    </m:r>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ϕ</m:t>
                        </m:r>
                      </m:num>
                      <m:den>
                        <m:r>
                          <a:rPr lang="en-US" sz="6400" i="1" dirty="0">
                            <a:latin typeface="Cambria Math" charset="0"/>
                            <a:ea typeface="Times New Roman" charset="0"/>
                            <a:cs typeface="Times New Roman" charset="0"/>
                          </a:rPr>
                          <m:t>𝑟</m:t>
                        </m:r>
                      </m:den>
                    </m:f>
                    <m:r>
                      <a:rPr lang="en-US" sz="6400" i="1" dirty="0">
                        <a:latin typeface="Cambria Math" charset="0"/>
                        <a:ea typeface="Times New Roman" charset="0"/>
                        <a:cs typeface="Times New Roman" charset="0"/>
                      </a:rPr>
                      <m:t> </m:t>
                    </m:r>
                  </m:oMath>
                </a14:m>
                <a:r>
                  <a:rPr lang="en-US" sz="6400" dirty="0">
                    <a:latin typeface="Times New Roman" charset="0"/>
                    <a:ea typeface="Times New Roman" charset="0"/>
                    <a:cs typeface="Times New Roman" charset="0"/>
                  </a:rPr>
                  <a:t>[1-</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𝑒</m:t>
                        </m:r>
                      </m:e>
                      <m:sup>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𝑟</m:t>
                        </m:r>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𝑇</m:t>
                        </m:r>
                        <m:r>
                          <a:rPr lang="en-US" sz="6400" i="1">
                            <a:latin typeface="Cambria Math" charset="0"/>
                            <a:ea typeface="Times New Roman" charset="0"/>
                            <a:cs typeface="Times New Roman" charset="0"/>
                          </a:rPr>
                          <m:t>−</m:t>
                        </m:r>
                        <m:r>
                          <a:rPr lang="en-US" sz="6400" i="1">
                            <a:latin typeface="Cambria Math" charset="0"/>
                            <a:ea typeface="Times New Roman" charset="0"/>
                            <a:cs typeface="Times New Roman" charset="0"/>
                          </a:rPr>
                          <m:t>𝑡</m:t>
                        </m:r>
                        <m:r>
                          <a:rPr lang="en-US" sz="6400" i="1">
                            <a:latin typeface="Cambria Math" charset="0"/>
                            <a:ea typeface="Times New Roman" charset="0"/>
                            <a:cs typeface="Times New Roman" charset="0"/>
                          </a:rPr>
                          <m:t>)</m:t>
                        </m:r>
                      </m:sup>
                    </m:sSup>
                    <m:r>
                      <a:rPr lang="en-US" sz="6400" i="1">
                        <a:latin typeface="Cambria Math" charset="0"/>
                        <a:ea typeface="Times New Roman" charset="0"/>
                        <a:cs typeface="Times New Roman" charset="0"/>
                      </a:rPr>
                      <m:t>]</m:t>
                    </m:r>
                    <m:r>
                      <a:rPr lang="en-US" sz="6400" b="0" i="0" smtClean="0">
                        <a:latin typeface="Cambria Math" charset="0"/>
                        <a:ea typeface="Times New Roman" charset="0"/>
                        <a:cs typeface="Times New Roman" charset="0"/>
                      </a:rPr>
                      <m:t>+</m:t>
                    </m:r>
                    <m:bar>
                      <m:barPr>
                        <m:ctrlPr>
                          <a:rPr lang="en-US" sz="6400" i="1">
                            <a:latin typeface="Cambria Math" charset="0"/>
                            <a:ea typeface="Times New Roman" charset="0"/>
                            <a:cs typeface="Times New Roman" charset="0"/>
                          </a:rPr>
                        </m:ctrlPr>
                      </m:barPr>
                      <m:e>
                        <m:r>
                          <m:rPr>
                            <m:nor/>
                          </m:rPr>
                          <a:rPr lang="en-US" sz="6400" dirty="0">
                            <a:latin typeface="Times New Roman" charset="0"/>
                            <a:ea typeface="Times New Roman" charset="0"/>
                            <a:cs typeface="Times New Roman" charset="0"/>
                          </a:rPr>
                          <m:t>𝓈</m:t>
                        </m:r>
                      </m:e>
                    </m:bar>
                  </m:oMath>
                </a14:m>
                <a:r>
                  <a:rPr lang="en-US" sz="6400" dirty="0">
                    <a:latin typeface="Times New Roman" charset="0"/>
                    <a:ea typeface="Times New Roman" charset="0"/>
                    <a:cs typeface="Times New Roman" charset="0"/>
                  </a:rPr>
                  <a:t>(t) </a:t>
                </a:r>
                <a:endParaRPr lang="en-US" sz="6400" dirty="0" smtClean="0">
                  <a:latin typeface="Times New Roman" charset="0"/>
                  <a:ea typeface="Times New Roman" charset="0"/>
                  <a:cs typeface="Times New Roman" charset="0"/>
                </a:endParaRPr>
              </a:p>
              <a:p>
                <a:pPr>
                  <a:lnSpc>
                    <a:spcPct val="100000"/>
                  </a:lnSpc>
                </a:pPr>
                <a:r>
                  <a:rPr lang="en-US" sz="6400" dirty="0">
                    <a:latin typeface="Times New Roman" charset="0"/>
                    <a:ea typeface="Times New Roman" charset="0"/>
                    <a:cs typeface="Times New Roman" charset="0"/>
                  </a:rPr>
                  <a:t>R</a:t>
                </a:r>
                <a:r>
                  <a:rPr lang="en-US" sz="6400" dirty="0" smtClean="0">
                    <a:latin typeface="Times New Roman" charset="0"/>
                    <a:ea typeface="Times New Roman" charset="0"/>
                    <a:cs typeface="Times New Roman" charset="0"/>
                  </a:rPr>
                  <a:t>andom maturity initial value: </a:t>
                </a:r>
                <a14:m>
                  <m:oMath xmlns:m="http://schemas.openxmlformats.org/officeDocument/2006/math">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=S-</a:t>
                </a:r>
                <a:r>
                  <a:rPr lang="en-US" sz="6400" dirty="0">
                    <a:latin typeface="Times New Roman" charset="0"/>
                    <a:ea typeface="Times New Roman" charset="0"/>
                    <a:cs typeface="Times New Roman" charset="0"/>
                  </a:rPr>
                  <a:t> </a:t>
                </a:r>
                <a14:m>
                  <m:oMath xmlns:m="http://schemas.openxmlformats.org/officeDocument/2006/math">
                    <m:r>
                      <m:rPr>
                        <m:nor/>
                      </m:rPr>
                      <a:rPr lang="en-US" sz="6400" dirty="0">
                        <a:latin typeface="Times New Roman" charset="0"/>
                        <a:ea typeface="Times New Roman" charset="0"/>
                        <a:cs typeface="Times New Roman" charset="0"/>
                      </a:rPr>
                      <m:t>ϕ</m:t>
                    </m:r>
                    <m:r>
                      <m:rPr>
                        <m:sty m:val="p"/>
                      </m:rPr>
                      <a:rPr lang="en-US" sz="6400" dirty="0">
                        <a:latin typeface="Cambria Math" charset="0"/>
                        <a:ea typeface="Times New Roman" charset="0"/>
                        <a:cs typeface="Times New Roman" charset="0"/>
                      </a:rPr>
                      <m:t>Δ</m:t>
                    </m:r>
                  </m:oMath>
                </a14:m>
                <a:r>
                  <a:rPr lang="en-US" sz="6400" dirty="0" smtClean="0">
                    <a:latin typeface="Times New Roman" charset="0"/>
                    <a:ea typeface="Times New Roman" charset="0"/>
                    <a:cs typeface="Times New Roman" charset="0"/>
                  </a:rPr>
                  <a:t>(R+</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b="0" i="1" smtClean="0">
                            <a:latin typeface="Cambria Math" charset="0"/>
                            <a:ea typeface="Times New Roman" charset="0"/>
                            <a:cs typeface="Times New Roman" charset="0"/>
                          </a:rPr>
                          <m:t>𝑅</m:t>
                        </m:r>
                      </m:e>
                      <m:sup>
                        <m:r>
                          <a:rPr lang="en-US" sz="6400" i="1" dirty="0">
                            <a:latin typeface="Cambria Math" charset="0"/>
                            <a:ea typeface="Times New Roman" charset="0"/>
                            <a:cs typeface="Times New Roman" charset="0"/>
                          </a:rPr>
                          <m:t>2</m:t>
                        </m:r>
                      </m:sup>
                    </m:sSup>
                    <m:r>
                      <a:rPr lang="en-US" sz="6400" b="0" i="1" dirty="0" smtClean="0">
                        <a:latin typeface="Cambria Math" charset="0"/>
                        <a:ea typeface="Times New Roman" charset="0"/>
                        <a:cs typeface="Times New Roman" charset="0"/>
                      </a:rPr>
                      <m:t>+…+</m:t>
                    </m:r>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𝑅</m:t>
                        </m:r>
                      </m:e>
                      <m:sup>
                        <m:r>
                          <a:rPr lang="en-US" sz="6400" b="0" i="1" smtClean="0">
                            <a:latin typeface="Cambria Math" charset="0"/>
                            <a:ea typeface="Times New Roman" charset="0"/>
                            <a:cs typeface="Times New Roman" charset="0"/>
                          </a:rPr>
                          <m:t>𝑛</m:t>
                        </m:r>
                      </m:sup>
                    </m:sSup>
                  </m:oMath>
                </a14:m>
                <a:r>
                  <a:rPr lang="en-US" sz="6400" dirty="0" smtClean="0">
                    <a:latin typeface="Times New Roman" charset="0"/>
                    <a:ea typeface="Times New Roman" charset="0"/>
                    <a:cs typeface="Times New Roman" charset="0"/>
                  </a:rPr>
                  <a:t>)=S-</a:t>
                </a:r>
                <a14:m>
                  <m:oMath xmlns:m="http://schemas.openxmlformats.org/officeDocument/2006/math">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ϕ</m:t>
                        </m:r>
                      </m:num>
                      <m:den>
                        <m:r>
                          <a:rPr lang="en-US" sz="6400" i="1" dirty="0">
                            <a:latin typeface="Cambria Math" charset="0"/>
                            <a:ea typeface="Times New Roman" charset="0"/>
                            <a:cs typeface="Times New Roman" charset="0"/>
                          </a:rPr>
                          <m:t>𝑟</m:t>
                        </m:r>
                      </m:den>
                    </m:f>
                  </m:oMath>
                </a14:m>
                <a:r>
                  <a:rPr lang="en-US" sz="6400" dirty="0" smtClean="0">
                    <a:latin typeface="Times New Roman" charset="0"/>
                    <a:ea typeface="Times New Roman" charset="0"/>
                    <a:cs typeface="Times New Roman" charset="0"/>
                  </a:rPr>
                  <a:t>R(1-</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𝑅</m:t>
                        </m:r>
                      </m:e>
                      <m:sup>
                        <m:r>
                          <a:rPr lang="en-US" sz="6400" i="1">
                            <a:latin typeface="Cambria Math" charset="0"/>
                            <a:ea typeface="Times New Roman" charset="0"/>
                            <a:cs typeface="Times New Roman" charset="0"/>
                          </a:rPr>
                          <m:t>𝑛</m:t>
                        </m:r>
                      </m:sup>
                    </m:sSup>
                  </m:oMath>
                </a14:m>
                <a:r>
                  <a:rPr lang="en-US" sz="6400" dirty="0" smtClean="0">
                    <a:latin typeface="Times New Roman" charset="0"/>
                    <a:ea typeface="Times New Roman" charset="0"/>
                    <a:cs typeface="Times New Roman" charset="0"/>
                  </a:rPr>
                  <a:t>)</a:t>
                </a:r>
              </a:p>
              <a:p>
                <a:pPr>
                  <a:lnSpc>
                    <a:spcPct val="100000"/>
                  </a:lnSpc>
                </a:pPr>
                <a:r>
                  <a:rPr lang="en-US" sz="6400" dirty="0" smtClean="0">
                    <a:latin typeface="Times New Roman" charset="0"/>
                    <a:ea typeface="Times New Roman" charset="0"/>
                    <a:cs typeface="Times New Roman" charset="0"/>
                  </a:rPr>
                  <a:t>Largest </a:t>
                </a:r>
                <a14:m>
                  <m:oMath xmlns:m="http://schemas.openxmlformats.org/officeDocument/2006/math">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 that satisfies </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b="0" i="1" smtClean="0">
                            <a:latin typeface="Cambria Math" charset="0"/>
                            <a:ea typeface="Times New Roman" charset="0"/>
                            <a:cs typeface="Times New Roman" charset="0"/>
                          </a:rPr>
                          <m:t>𝑃</m:t>
                        </m:r>
                      </m:e>
                      <m:sup>
                        <m:r>
                          <a:rPr lang="en-US" sz="6400" b="0" i="1" smtClean="0">
                            <a:latin typeface="Cambria Math" charset="0"/>
                            <a:ea typeface="Times New Roman" charset="0"/>
                            <a:cs typeface="Times New Roman" charset="0"/>
                          </a:rPr>
                          <m:t>(</m:t>
                        </m:r>
                        <m:r>
                          <a:rPr lang="en-US" sz="6400" b="0" i="1" smtClean="0">
                            <a:latin typeface="Cambria Math" charset="0"/>
                            <a:ea typeface="Times New Roman" charset="0"/>
                            <a:cs typeface="Times New Roman" charset="0"/>
                          </a:rPr>
                          <m:t>𝑚</m:t>
                        </m:r>
                        <m:r>
                          <a:rPr lang="en-US" sz="6400" b="0" i="1" smtClean="0">
                            <a:latin typeface="Cambria Math" charset="0"/>
                            <a:ea typeface="Times New Roman" charset="0"/>
                            <a:cs typeface="Times New Roman" charset="0"/>
                          </a:rPr>
                          <m:t>)</m:t>
                        </m:r>
                      </m:sup>
                    </m:sSup>
                    <m:r>
                      <a:rPr lang="en-US" sz="6400" b="0" i="1" smtClean="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)=K-</a:t>
                </a:r>
                <a14:m>
                  <m:oMath xmlns:m="http://schemas.openxmlformats.org/officeDocument/2006/math">
                    <m:r>
                      <m:rPr>
                        <m:nor/>
                      </m:rPr>
                      <a:rPr lang="en-US" sz="6400" dirty="0">
                        <a:latin typeface="Times New Roman" charset="0"/>
                        <a:ea typeface="Times New Roman" charset="0"/>
                        <a:cs typeface="Times New Roman" charset="0"/>
                      </a:rPr>
                      <m:t>𝓈</m:t>
                    </m:r>
                    <m:r>
                      <m:rPr>
                        <m:nor/>
                      </m:rPr>
                      <a:rPr lang="en-US" sz="6400" b="0" i="0" dirty="0" smtClean="0">
                        <a:latin typeface="Times New Roman" charset="0"/>
                        <a:ea typeface="Times New Roman" charset="0"/>
                        <a:cs typeface="Times New Roman" charset="0"/>
                      </a:rPr>
                      <m:t> </m:t>
                    </m:r>
                  </m:oMath>
                </a14:m>
                <a:r>
                  <a:rPr lang="en-US" sz="6400" dirty="0" smtClean="0">
                    <a:latin typeface="Times New Roman" charset="0"/>
                    <a:ea typeface="Times New Roman" charset="0"/>
                    <a:cs typeface="Times New Roman" charset="0"/>
                  </a:rPr>
                  <a:t>- </a:t>
                </a:r>
                <a14:m>
                  <m:oMath xmlns:m="http://schemas.openxmlformats.org/officeDocument/2006/math">
                    <m:f>
                      <m:fPr>
                        <m:ctrlPr>
                          <a:rPr lang="mr-IN" sz="6400" i="1" dirty="0">
                            <a:latin typeface="Cambria Math" charset="0"/>
                            <a:ea typeface="Times New Roman" charset="0"/>
                            <a:cs typeface="Times New Roman" charset="0"/>
                          </a:rPr>
                        </m:ctrlPr>
                      </m:fPr>
                      <m:num>
                        <m:r>
                          <a:rPr lang="en-US" sz="6400" b="0" i="1" dirty="0" smtClean="0">
                            <a:latin typeface="Cambria Math" charset="0"/>
                            <a:ea typeface="Times New Roman" charset="0"/>
                            <a:cs typeface="Times New Roman" charset="0"/>
                          </a:rPr>
                          <m:t> </m:t>
                        </m:r>
                        <m:r>
                          <m:rPr>
                            <m:nor/>
                          </m:rPr>
                          <a:rPr lang="en-US" sz="6400" dirty="0">
                            <a:latin typeface="Times New Roman" charset="0"/>
                            <a:ea typeface="Times New Roman" charset="0"/>
                            <a:cs typeface="Times New Roman" charset="0"/>
                          </a:rPr>
                          <m:t>ϕ</m:t>
                        </m:r>
                      </m:num>
                      <m:den>
                        <m:r>
                          <a:rPr lang="en-US" sz="6400" i="1" dirty="0">
                            <a:latin typeface="Cambria Math" charset="0"/>
                            <a:ea typeface="Times New Roman" charset="0"/>
                            <a:cs typeface="Times New Roman" charset="0"/>
                          </a:rPr>
                          <m:t>𝑟</m:t>
                        </m:r>
                      </m:den>
                    </m:f>
                  </m:oMath>
                </a14:m>
                <a:r>
                  <a:rPr lang="en-US" sz="6400" dirty="0">
                    <a:latin typeface="Times New Roman" charset="0"/>
                    <a:ea typeface="Times New Roman" charset="0"/>
                    <a:cs typeface="Times New Roman" charset="0"/>
                  </a:rPr>
                  <a:t>R(1-</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𝑅</m:t>
                        </m:r>
                      </m:e>
                      <m:sup>
                        <m:r>
                          <a:rPr lang="en-US" sz="6400" b="0" i="1" smtClean="0">
                            <a:latin typeface="Cambria Math" charset="0"/>
                            <a:ea typeface="Times New Roman" charset="0"/>
                            <a:cs typeface="Times New Roman" charset="0"/>
                          </a:rPr>
                          <m:t>𝑚</m:t>
                        </m:r>
                      </m:sup>
                    </m:sSup>
                  </m:oMath>
                </a14:m>
                <a:r>
                  <a:rPr lang="en-US" sz="6400" dirty="0" smtClean="0">
                    <a:latin typeface="Times New Roman" charset="0"/>
                    <a:ea typeface="Times New Roman" charset="0"/>
                    <a:cs typeface="Times New Roman" charset="0"/>
                  </a:rPr>
                  <a:t>) as approximation for American put when m random period remains. M=1,..,n</a:t>
                </a:r>
              </a:p>
              <a:p>
                <a:pPr>
                  <a:lnSpc>
                    <a:spcPct val="100000"/>
                  </a:lnSpc>
                </a:pPr>
                <a:r>
                  <a:rPr lang="en-US" sz="6400" dirty="0" smtClean="0">
                    <a:latin typeface="Times New Roman" charset="0"/>
                    <a:ea typeface="Times New Roman" charset="0"/>
                    <a:cs typeface="Times New Roman" charset="0"/>
                  </a:rPr>
                  <a:t>The value of European option maturing in n random-length periods are:</a:t>
                </a:r>
              </a:p>
              <a:p>
                <a:pPr>
                  <a:lnSpc>
                    <a:spcPct val="100000"/>
                  </a:lnSpc>
                </a:pPr>
                <a:endParaRPr lang="en-US" sz="6400" i="1" dirty="0" smtClean="0">
                  <a:latin typeface="Times New Roman" charset="0"/>
                  <a:ea typeface="Times New Roman" charset="0"/>
                  <a:cs typeface="Times New Roman" charset="0"/>
                </a:endParaRPr>
              </a:p>
              <a:p>
                <a:pPr marL="0" indent="0" algn="ctr">
                  <a:lnSpc>
                    <a:spcPct val="100000"/>
                  </a:lnSpc>
                  <a:buNone/>
                </a:pPr>
                <a14:m>
                  <m:oMath xmlns:m="http://schemas.openxmlformats.org/officeDocument/2006/math">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𝑃</m:t>
                        </m:r>
                      </m:e>
                      <m:sup>
                        <m:r>
                          <a:rPr lang="en-US" sz="6400" i="1">
                            <a:latin typeface="Cambria Math" charset="0"/>
                            <a:ea typeface="Times New Roman" charset="0"/>
                            <a:cs typeface="Times New Roman" charset="0"/>
                          </a:rPr>
                          <m:t>(</m:t>
                        </m:r>
                        <m:r>
                          <a:rPr lang="en-US" sz="6400" b="0" i="1" smtClean="0">
                            <a:latin typeface="Cambria Math" charset="0"/>
                            <a:ea typeface="Times New Roman" charset="0"/>
                            <a:cs typeface="Times New Roman" charset="0"/>
                          </a:rPr>
                          <m:t>𝑛</m:t>
                        </m:r>
                        <m:r>
                          <a:rPr lang="en-US" sz="6400" i="1">
                            <a:latin typeface="Cambria Math" charset="0"/>
                            <a:ea typeface="Times New Roman" charset="0"/>
                            <a:cs typeface="Times New Roman" charset="0"/>
                          </a:rPr>
                          <m:t>)</m:t>
                        </m:r>
                      </m:sup>
                    </m:sSup>
                    <m:r>
                      <a:rPr lang="en-US" sz="6400" i="1">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a:t>
                </a:r>
                <a14:m>
                  <m:oMath xmlns:m="http://schemas.openxmlformats.org/officeDocument/2006/math">
                    <m:d>
                      <m:dPr>
                        <m:begChr m:val="{"/>
                        <m:endChr m:val=""/>
                        <m:ctrlPr>
                          <a:rPr lang="mr-IN" sz="6400" i="1" dirty="0" smtClean="0">
                            <a:latin typeface="Cambria Math" charset="0"/>
                            <a:ea typeface="Times New Roman" charset="0"/>
                            <a:cs typeface="Times New Roman" charset="0"/>
                          </a:rPr>
                        </m:ctrlPr>
                      </m:dPr>
                      <m:e>
                        <m:eqArr>
                          <m:eqArrPr>
                            <m:ctrlPr>
                              <a:rPr lang="mr-IN" sz="6400" i="1" dirty="0" smtClean="0">
                                <a:latin typeface="Cambria Math" charset="0"/>
                                <a:ea typeface="Times New Roman" charset="0"/>
                                <a:cs typeface="Times New Roman" charset="0"/>
                              </a:rPr>
                            </m:ctrlPr>
                          </m:eqArrPr>
                          <m:e>
                            <m:r>
                              <a:rPr lang="en-US" sz="6400" b="0" i="1" dirty="0" smtClean="0">
                                <a:latin typeface="Cambria Math" charset="0"/>
                                <a:ea typeface="Times New Roman" charset="0"/>
                                <a:cs typeface="Times New Roman" charset="0"/>
                              </a:rPr>
                              <m:t>    (</m:t>
                            </m:r>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𝓈</m:t>
                                </m:r>
                              </m:num>
                              <m:den>
                                <m:r>
                                  <a:rPr lang="en-US" sz="6400" i="1" dirty="0">
                                    <a:latin typeface="Cambria Math" charset="0"/>
                                    <a:ea typeface="Times New Roman" charset="0"/>
                                    <a:cs typeface="Times New Roman" charset="0"/>
                                  </a:rPr>
                                  <m:t>𝐾</m:t>
                                </m:r>
                              </m:den>
                            </m:f>
                            <m:sSup>
                              <m:sSupPr>
                                <m:ctrlPr>
                                  <a:rPr lang="mr-IN" sz="6400" i="1" dirty="0">
                                    <a:latin typeface="Cambria Math" charset="0"/>
                                    <a:ea typeface="Times New Roman" charset="0"/>
                                    <a:cs typeface="Times New Roman" charset="0"/>
                                  </a:rPr>
                                </m:ctrlPr>
                              </m:sSupPr>
                              <m:e>
                                <m:r>
                                  <a:rPr lang="en-US" sz="6400" b="0" i="1" dirty="0" smtClean="0">
                                    <a:latin typeface="Cambria Math" charset="0"/>
                                    <a:ea typeface="Times New Roman" charset="0"/>
                                    <a:cs typeface="Times New Roman" charset="0"/>
                                  </a:rPr>
                                  <m:t>)</m:t>
                                </m:r>
                              </m:e>
                              <m:sup>
                                <m:r>
                                  <a:rPr lang="mr-IN" sz="6400" i="1" dirty="0">
                                    <a:latin typeface="Cambria Math" charset="0"/>
                                    <a:ea typeface="Times New Roman" charset="0"/>
                                    <a:cs typeface="Times New Roman" charset="0"/>
                                  </a:rPr>
                                  <m:t>𝛾</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𝜖</m:t>
                                </m:r>
                              </m:sup>
                            </m:sSup>
                            <m:nary>
                              <m:naryPr>
                                <m:chr m:val="∑"/>
                                <m:ctrlPr>
                                  <a:rPr lang="is-IS" sz="6400" i="1" dirty="0">
                                    <a:latin typeface="Cambria Math" charset="0"/>
                                    <a:ea typeface="Times New Roman" charset="0"/>
                                    <a:cs typeface="Times New Roman" charset="0"/>
                                  </a:rPr>
                                </m:ctrlPr>
                              </m:naryPr>
                              <m:sub>
                                <m:r>
                                  <m:rPr>
                                    <m:brk m:alnAt="23"/>
                                  </m:rPr>
                                  <a:rPr lang="en-US" sz="6400" i="1" dirty="0">
                                    <a:latin typeface="Cambria Math" charset="0"/>
                                    <a:ea typeface="Times New Roman" charset="0"/>
                                    <a:cs typeface="Times New Roman" charset="0"/>
                                  </a:rPr>
                                  <m:t>𝑘</m:t>
                                </m:r>
                                <m:r>
                                  <a:rPr lang="en-US" sz="6400" i="1" dirty="0">
                                    <a:latin typeface="Cambria Math" charset="0"/>
                                    <a:ea typeface="Times New Roman" charset="0"/>
                                    <a:cs typeface="Times New Roman" charset="0"/>
                                  </a:rPr>
                                  <m:t>=0</m:t>
                                </m:r>
                              </m:sub>
                              <m:sup>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sup>
                              <m:e>
                                <m:f>
                                  <m:fP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2</m:t>
                                    </m:r>
                                    <m:r>
                                      <a:rPr lang="en-US" sz="6400" i="1" dirty="0">
                                        <a:latin typeface="Cambria Math" charset="0"/>
                                        <a:ea typeface="Times New Roman" charset="0"/>
                                        <a:cs typeface="Times New Roman" charset="0"/>
                                      </a:rPr>
                                      <m:t>𝜖</m:t>
                                    </m:r>
                                    <m:func>
                                      <m:funcPr>
                                        <m:ctrlPr>
                                          <a:rPr lang="en-US" sz="6400" i="1" dirty="0">
                                            <a:latin typeface="Cambria Math" charset="0"/>
                                            <a:ea typeface="Times New Roman" charset="0"/>
                                            <a:cs typeface="Times New Roman" charset="0"/>
                                          </a:rPr>
                                        </m:ctrlPr>
                                      </m:funcPr>
                                      <m:fName>
                                        <m:r>
                                          <m:rPr>
                                            <m:sty m:val="p"/>
                                          </m:rPr>
                                          <a:rPr lang="en-US" sz="6400" dirty="0">
                                            <a:latin typeface="Cambria Math" charset="0"/>
                                            <a:ea typeface="Times New Roman" charset="0"/>
                                            <a:cs typeface="Times New Roman" charset="0"/>
                                          </a:rPr>
                                          <m:t>ln</m:t>
                                        </m:r>
                                      </m:fName>
                                      <m:e>
                                        <m:d>
                                          <m:dPr>
                                            <m:ctrlPr>
                                              <a:rPr lang="en-US" sz="6400" i="1" dirty="0">
                                                <a:latin typeface="Cambria Math" charset="0"/>
                                                <a:ea typeface="Times New Roman" charset="0"/>
                                                <a:cs typeface="Times New Roman" charset="0"/>
                                              </a:rPr>
                                            </m:ctrlPr>
                                          </m:dPr>
                                          <m:e>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𝓈</m:t>
                                                </m:r>
                                              </m:num>
                                              <m:den>
                                                <m:r>
                                                  <a:rPr lang="en-US" sz="6400" i="1" dirty="0">
                                                    <a:latin typeface="Cambria Math" charset="0"/>
                                                    <a:ea typeface="Times New Roman" charset="0"/>
                                                    <a:cs typeface="Times New Roman" charset="0"/>
                                                  </a:rPr>
                                                  <m:t>𝐾</m:t>
                                                </m:r>
                                              </m:den>
                                            </m:f>
                                          </m:e>
                                        </m:d>
                                      </m:e>
                                    </m:func>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m:t>
                                        </m:r>
                                      </m:e>
                                      <m:sup>
                                        <m:r>
                                          <a:rPr lang="en-US" sz="6400" i="1" dirty="0">
                                            <a:latin typeface="Cambria Math" charset="0"/>
                                            <a:ea typeface="Times New Roman" charset="0"/>
                                            <a:cs typeface="Times New Roman" charset="0"/>
                                          </a:rPr>
                                          <m:t>𝑘</m:t>
                                        </m:r>
                                      </m:sup>
                                    </m:sSup>
                                  </m:num>
                                  <m:den>
                                    <m:r>
                                      <a:rPr lang="en-US" sz="6400" i="1" dirty="0">
                                        <a:latin typeface="Cambria Math" charset="0"/>
                                        <a:ea typeface="Times New Roman" charset="0"/>
                                        <a:cs typeface="Times New Roman" charset="0"/>
                                      </a:rPr>
                                      <m:t>𝐾</m:t>
                                    </m:r>
                                    <m:r>
                                      <a:rPr lang="en-US" sz="6400" i="1" dirty="0">
                                        <a:latin typeface="Cambria Math" charset="0"/>
                                        <a:ea typeface="Times New Roman" charset="0"/>
                                        <a:cs typeface="Times New Roman" charset="0"/>
                                      </a:rPr>
                                      <m:t>!</m:t>
                                    </m:r>
                                  </m:den>
                                </m:f>
                              </m:e>
                            </m:nary>
                            <m:nary>
                              <m:naryPr>
                                <m:chr m:val="∑"/>
                                <m:ctrlPr>
                                  <a:rPr lang="is-IS" sz="6400" i="1" dirty="0">
                                    <a:latin typeface="Cambria Math" charset="0"/>
                                    <a:ea typeface="Times New Roman" charset="0"/>
                                    <a:cs typeface="Times New Roman" charset="0"/>
                                  </a:rPr>
                                </m:ctrlPr>
                              </m:naryPr>
                              <m:sub>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=0</m:t>
                                </m:r>
                              </m:sub>
                              <m:sup>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r>
                                  <a:rPr lang="en-US" sz="6400" i="1" dirty="0">
                                    <a:latin typeface="Cambria Math" charset="0"/>
                                    <a:ea typeface="Times New Roman" charset="0"/>
                                    <a:cs typeface="Times New Roman" charset="0"/>
                                  </a:rPr>
                                  <m:t>−1</m:t>
                                </m:r>
                              </m:sup>
                              <m:e>
                                <m:d>
                                  <m:dPr>
                                    <m:ctrlPr>
                                      <a:rPr lang="mr-IN" sz="6400" i="1" dirty="0">
                                        <a:latin typeface="Cambria Math" charset="0"/>
                                        <a:ea typeface="Times New Roman" charset="0"/>
                                        <a:cs typeface="Times New Roman" charset="0"/>
                                      </a:rPr>
                                    </m:ctrlPr>
                                  </m:dPr>
                                  <m:e>
                                    <m:f>
                                      <m:fPr>
                                        <m:type m:val="noBa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r>
                                          <a:rPr lang="en-US" sz="6400" i="1" dirty="0">
                                            <a:latin typeface="Cambria Math" charset="0"/>
                                            <a:ea typeface="Times New Roman" charset="0"/>
                                            <a:cs typeface="Times New Roman" charset="0"/>
                                          </a:rPr>
                                          <m:t>𝑙</m:t>
                                        </m:r>
                                      </m:num>
                                      <m:den>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den>
                                    </m:f>
                                  </m:e>
                                </m:d>
                              </m:e>
                            </m:nary>
                            <m:r>
                              <a:rPr lang="en-US" sz="6400" i="1" dirty="0">
                                <a:latin typeface="Cambria Math" charset="0"/>
                                <a:ea typeface="Times New Roman" charset="0"/>
                                <a:cs typeface="Times New Roman" charset="0"/>
                              </a:rPr>
                              <m:t> </m:t>
                            </m:r>
                            <m:r>
                              <a:rPr lang="en-US" sz="6400" dirty="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K</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𝑅</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𝑞</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𝑝</m:t>
                                </m:r>
                              </m:e>
                              <m:sup>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sup>
                            </m:sSup>
                            <m:r>
                              <m:rPr>
                                <m:nor/>
                              </m:rPr>
                              <a:rPr lang="en-US" sz="6400" dirty="0">
                                <a:latin typeface="Times New Roman" charset="0"/>
                                <a:ea typeface="Times New Roman" charset="0"/>
                                <a:cs typeface="Times New Roman" charset="0"/>
                              </a:rPr>
                              <m:t> −</m:t>
                            </m:r>
                            <m:r>
                              <a:rPr lang="en-US" sz="6400">
                                <a:latin typeface="Cambria Math" charset="0"/>
                                <a:ea typeface="Times New Roman" charset="0"/>
                                <a:cs typeface="Times New Roman" charset="0"/>
                              </a:rPr>
                              <m:t> </m:t>
                            </m:r>
                            <m:r>
                              <a:rPr lang="en-US" sz="6400" i="1">
                                <a:latin typeface="Cambria Math" charset="0"/>
                                <a:ea typeface="Times New Roman" charset="0"/>
                                <a:cs typeface="Times New Roman" charset="0"/>
                              </a:rPr>
                              <m:t>𝐾</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𝐷</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i="1">
                                        <a:latin typeface="Cambria Math" charset="0"/>
                                        <a:ea typeface="Times New Roman" charset="0"/>
                                        <a:cs typeface="Times New Roman" charset="0"/>
                                      </a:rPr>
                                      <m:t>𝑞</m:t>
                                    </m:r>
                                  </m:e>
                                </m:acc>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i="1">
                                        <a:latin typeface="Cambria Math" charset="0"/>
                                        <a:ea typeface="Times New Roman" charset="0"/>
                                        <a:cs typeface="Times New Roman" charset="0"/>
                                      </a:rPr>
                                      <m:t>𝑝</m:t>
                                    </m:r>
                                  </m:e>
                                </m:acc>
                              </m:e>
                              <m:sup>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sup>
                            </m:sSup>
                            <m:r>
                              <a:rPr lang="en-US" sz="6400" b="0" i="1" dirty="0" smtClean="0">
                                <a:latin typeface="Cambria Math" charset="0"/>
                                <a:ea typeface="Times New Roman" charset="0"/>
                                <a:cs typeface="Times New Roman" charset="0"/>
                              </a:rPr>
                              <m:t>]</m:t>
                            </m:r>
                            <m:r>
                              <a:rPr lang="en-US" sz="6400" i="1">
                                <a:latin typeface="Cambria Math" charset="0"/>
                                <a:ea typeface="Times New Roman" charset="0"/>
                                <a:cs typeface="Times New Roman" charset="0"/>
                              </a:rPr>
                              <m:t>,</m:t>
                            </m:r>
                            <m:r>
                              <a:rPr lang="en-US" sz="6400" b="0" i="1" smtClean="0">
                                <a:latin typeface="Cambria Math" charset="0"/>
                                <a:ea typeface="Times New Roman" charset="0"/>
                                <a:cs typeface="Times New Roman" charset="0"/>
                              </a:rPr>
                              <m:t> </m:t>
                            </m:r>
                            <m:r>
                              <a:rPr lang="en-US" sz="6400" i="1">
                                <a:latin typeface="Cambria Math" charset="0"/>
                                <a:ea typeface="Times New Roman" charset="0"/>
                                <a:cs typeface="Times New Roman" charset="0"/>
                              </a:rPr>
                              <m:t> </m:t>
                            </m:r>
                            <m:r>
                              <a:rPr lang="en-US" sz="6400" b="0" i="1" smtClean="0">
                                <a:latin typeface="Cambria Math" charset="0"/>
                                <a:ea typeface="Times New Roman" charset="0"/>
                                <a:cs typeface="Times New Roman" charset="0"/>
                              </a:rPr>
                              <m:t>      </m:t>
                            </m:r>
                            <m:r>
                              <a:rPr lang="en-US" sz="6400" i="1">
                                <a:latin typeface="Cambria Math" charset="0"/>
                                <a:ea typeface="Times New Roman" charset="0"/>
                                <a:cs typeface="Times New Roman" charset="0"/>
                              </a:rPr>
                              <m:t>  </m:t>
                            </m:r>
                            <m:r>
                              <a:rPr lang="en-US" sz="6400" b="0" i="1" smtClean="0">
                                <a:latin typeface="Cambria Math" charset="0"/>
                                <a:ea typeface="Times New Roman" charset="0"/>
                                <a:cs typeface="Times New Roman" charset="0"/>
                              </a:rPr>
                              <m:t>𝑖𝑓</m:t>
                            </m:r>
                            <m:r>
                              <m:rPr>
                                <m:nor/>
                              </m:rPr>
                              <a:rPr lang="en-US" sz="6400" dirty="0">
                                <a:latin typeface="Times New Roman" charset="0"/>
                                <a:ea typeface="Times New Roman" charset="0"/>
                                <a:cs typeface="Times New Roman" charset="0"/>
                              </a:rPr>
                              <m:t>𝓈</m:t>
                            </m:r>
                            <m:r>
                              <a:rPr lang="en-US" sz="6400" i="1">
                                <a:latin typeface="Cambria Math" charset="0"/>
                                <a:ea typeface="Times New Roman" charset="0"/>
                                <a:cs typeface="Times New Roman" charset="0"/>
                              </a:rPr>
                              <m:t>&gt;</m:t>
                            </m:r>
                            <m:r>
                              <m:rPr>
                                <m:nor/>
                              </m:rPr>
                              <a:rPr lang="en-US" sz="6400" dirty="0">
                                <a:latin typeface="Times New Roman" charset="0"/>
                                <a:ea typeface="Times New Roman" charset="0"/>
                                <a:cs typeface="Times New Roman" charset="0"/>
                              </a:rPr>
                              <m:t>K</m:t>
                            </m:r>
                            <m:r>
                              <m:rPr>
                                <m:nor/>
                              </m:rPr>
                              <a:rPr lang="en-US" sz="6400" dirty="0">
                                <a:latin typeface="Times New Roman" charset="0"/>
                                <a:ea typeface="Times New Roman" charset="0"/>
                                <a:cs typeface="Times New Roman" charset="0"/>
                              </a:rPr>
                              <m:t> </m:t>
                            </m:r>
                          </m:e>
                          <m:e>
                            <m:r>
                              <a:rPr lang="en-US" sz="6400" b="0" i="1" dirty="0" smtClean="0">
                                <a:latin typeface="Cambria Math" charset="0"/>
                                <a:ea typeface="Times New Roman" charset="0"/>
                                <a:cs typeface="Times New Roman" charset="0"/>
                              </a:rPr>
                              <m:t>𝐾</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𝑅</m:t>
                                </m:r>
                              </m:e>
                              <m:sup>
                                <m:r>
                                  <a:rPr lang="en-US" sz="6400" i="1" dirty="0">
                                    <a:latin typeface="Cambria Math" charset="0"/>
                                    <a:ea typeface="Times New Roman" charset="0"/>
                                    <a:cs typeface="Times New Roman" charset="0"/>
                                  </a:rPr>
                                  <m:t>𝑛</m:t>
                                </m:r>
                              </m:sup>
                            </m:sSup>
                            <m:r>
                              <a:rPr lang="en-US" sz="6400" b="0" i="1" dirty="0" smtClean="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𝐷</m:t>
                                </m:r>
                              </m:e>
                              <m:sup>
                                <m:r>
                                  <a:rPr lang="en-US" sz="6400" i="1" dirty="0">
                                    <a:latin typeface="Cambria Math" charset="0"/>
                                    <a:ea typeface="Times New Roman" charset="0"/>
                                    <a:cs typeface="Times New Roman" charset="0"/>
                                  </a:rPr>
                                  <m:t>𝑛</m:t>
                                </m:r>
                              </m:sup>
                            </m:sSup>
                            <m:r>
                              <a:rPr lang="en-US" sz="6400" b="0" i="1" dirty="0" smtClean="0">
                                <a:latin typeface="Cambria Math" charset="0"/>
                                <a:ea typeface="Times New Roman" charset="0"/>
                                <a:cs typeface="Times New Roman" charset="0"/>
                              </a:rPr>
                              <m:t>+</m:t>
                            </m:r>
                            <m:sSup>
                              <m:sSupPr>
                                <m:ctrlPr>
                                  <a:rPr lang="en-US" sz="6400" i="1">
                                    <a:latin typeface="Cambria Math" charset="0"/>
                                    <a:ea typeface="Times New Roman" charset="0"/>
                                    <a:cs typeface="Times New Roman" charset="0"/>
                                  </a:rPr>
                                </m:ctrlPr>
                              </m:sSupPr>
                              <m:e>
                                <m:r>
                                  <a:rPr lang="en-US" sz="6400" i="1">
                                    <a:latin typeface="Cambria Math" charset="0"/>
                                    <a:ea typeface="Times New Roman" charset="0"/>
                                    <a:cs typeface="Times New Roman" charset="0"/>
                                  </a:rPr>
                                  <m:t>𝑐</m:t>
                                </m:r>
                              </m:e>
                              <m:sup>
                                <m:d>
                                  <m:dPr>
                                    <m:ctrlPr>
                                      <a:rPr lang="en-US" sz="6400" i="1">
                                        <a:latin typeface="Cambria Math" charset="0"/>
                                        <a:ea typeface="Times New Roman" charset="0"/>
                                        <a:cs typeface="Times New Roman" charset="0"/>
                                      </a:rPr>
                                    </m:ctrlPr>
                                  </m:dPr>
                                  <m:e>
                                    <m:r>
                                      <a:rPr lang="en-US" sz="6400" i="1">
                                        <a:latin typeface="Cambria Math" charset="0"/>
                                        <a:ea typeface="Times New Roman" charset="0"/>
                                        <a:cs typeface="Times New Roman" charset="0"/>
                                      </a:rPr>
                                      <m:t>𝑛</m:t>
                                    </m:r>
                                  </m:e>
                                </m:d>
                              </m:sup>
                            </m:sSup>
                            <m:r>
                              <a:rPr lang="en-US" sz="6400" i="1">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r>
                              <m:rPr>
                                <m:nor/>
                              </m:rPr>
                              <a:rPr lang="en-US" sz="6400" dirty="0">
                                <a:latin typeface="Times New Roman" charset="0"/>
                                <a:ea typeface="Times New Roman" charset="0"/>
                                <a:cs typeface="Times New Roman" charset="0"/>
                              </a:rPr>
                              <m:t>)</m:t>
                            </m:r>
                            <m:r>
                              <a:rPr lang="en-US" sz="6400" b="0" i="1" dirty="0" smtClean="0">
                                <a:latin typeface="Cambria Math" charset="0"/>
                                <a:ea typeface="Times New Roman" charset="0"/>
                                <a:cs typeface="Times New Roman" charset="0"/>
                              </a:rPr>
                              <m:t>                                                                                              </m:t>
                            </m:r>
                            <m:r>
                              <a:rPr lang="en-US" sz="6400" b="0" i="1" dirty="0" smtClean="0">
                                <a:latin typeface="Cambria Math" charset="0"/>
                                <a:ea typeface="Times New Roman" charset="0"/>
                                <a:cs typeface="Times New Roman" charset="0"/>
                              </a:rPr>
                              <m:t>𝑖𝑓</m:t>
                            </m:r>
                            <m:r>
                              <m:rPr>
                                <m:nor/>
                              </m:rPr>
                              <a:rPr lang="en-US" sz="6400" dirty="0">
                                <a:latin typeface="Times New Roman" charset="0"/>
                                <a:ea typeface="Times New Roman" charset="0"/>
                                <a:cs typeface="Times New Roman" charset="0"/>
                              </a:rPr>
                              <m:t>𝓈</m:t>
                            </m:r>
                            <m:r>
                              <a:rPr lang="en-US" sz="6400" b="0" i="1" dirty="0" smtClean="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K</m:t>
                            </m:r>
                          </m:e>
                        </m:eqArr>
                      </m:e>
                    </m:d>
                  </m:oMath>
                </a14:m>
                <a:r>
                  <a:rPr lang="en-US" sz="6400" dirty="0" smtClean="0">
                    <a:latin typeface="Times New Roman" charset="0"/>
                    <a:ea typeface="Times New Roman" charset="0"/>
                    <a:cs typeface="Times New Roman" charset="0"/>
                  </a:rPr>
                  <a:t>     (7)</a:t>
                </a:r>
              </a:p>
              <a:p>
                <a:pPr marL="0" indent="0" algn="ctr">
                  <a:lnSpc>
                    <a:spcPct val="100000"/>
                  </a:lnSpc>
                  <a:buNone/>
                </a:pPr>
                <a:endParaRPr lang="en-US" sz="6400" i="1" dirty="0">
                  <a:latin typeface="Times New Roman" charset="0"/>
                  <a:ea typeface="Times New Roman" charset="0"/>
                  <a:cs typeface="Times New Roman" charset="0"/>
                </a:endParaRPr>
              </a:p>
              <a:p>
                <a:pPr marL="0" indent="0">
                  <a:lnSpc>
                    <a:spcPct val="100000"/>
                  </a:lnSpc>
                  <a:buNone/>
                </a:pPr>
                <a:r>
                  <a:rPr lang="en-US" sz="6400" i="1" dirty="0">
                    <a:latin typeface="Times New Roman" charset="0"/>
                    <a:ea typeface="Times New Roman" charset="0"/>
                    <a:cs typeface="Times New Roman" charset="0"/>
                  </a:rPr>
                  <a:t> </a:t>
                </a:r>
                <a:r>
                  <a:rPr lang="en-US" sz="6400" i="1" dirty="0" smtClean="0">
                    <a:latin typeface="Times New Roman" charset="0"/>
                    <a:ea typeface="Times New Roman" charset="0"/>
                    <a:cs typeface="Times New Roman" charset="0"/>
                  </a:rPr>
                  <a:t>                      </a:t>
                </a:r>
                <a14:m>
                  <m:oMath xmlns:m="http://schemas.openxmlformats.org/officeDocument/2006/math">
                    <m:sSup>
                      <m:sSupPr>
                        <m:ctrlPr>
                          <a:rPr lang="en-US" sz="6400" i="1">
                            <a:latin typeface="Cambria Math" charset="0"/>
                            <a:ea typeface="Times New Roman" charset="0"/>
                            <a:cs typeface="Times New Roman" charset="0"/>
                          </a:rPr>
                        </m:ctrlPr>
                      </m:sSupPr>
                      <m:e>
                        <m:r>
                          <a:rPr lang="en-US" sz="6400" b="0" i="1" smtClean="0">
                            <a:latin typeface="Cambria Math" charset="0"/>
                            <a:ea typeface="Times New Roman" charset="0"/>
                            <a:cs typeface="Times New Roman" charset="0"/>
                          </a:rPr>
                          <m:t>𝑐</m:t>
                        </m:r>
                      </m:e>
                      <m:sup>
                        <m:r>
                          <a:rPr lang="en-US" sz="6400" i="1">
                            <a:latin typeface="Cambria Math" charset="0"/>
                            <a:ea typeface="Times New Roman" charset="0"/>
                            <a:cs typeface="Times New Roman" charset="0"/>
                          </a:rPr>
                          <m:t>(</m:t>
                        </m:r>
                        <m:r>
                          <a:rPr lang="en-US" sz="6400" b="0" i="1" smtClean="0">
                            <a:latin typeface="Cambria Math" charset="0"/>
                            <a:ea typeface="Times New Roman" charset="0"/>
                            <a:cs typeface="Times New Roman" charset="0"/>
                          </a:rPr>
                          <m:t>𝑛</m:t>
                        </m:r>
                        <m:r>
                          <a:rPr lang="en-US" sz="6400" i="1">
                            <a:latin typeface="Cambria Math" charset="0"/>
                            <a:ea typeface="Times New Roman" charset="0"/>
                            <a:cs typeface="Times New Roman" charset="0"/>
                          </a:rPr>
                          <m:t>)</m:t>
                        </m:r>
                      </m:sup>
                    </m:sSup>
                    <m:r>
                      <a:rPr lang="en-US" sz="6400" i="1">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oMath>
                </a14:m>
                <a:r>
                  <a:rPr lang="en-US" sz="6400" dirty="0" smtClean="0">
                    <a:latin typeface="Times New Roman" charset="0"/>
                    <a:ea typeface="Times New Roman" charset="0"/>
                    <a:cs typeface="Times New Roman" charset="0"/>
                  </a:rPr>
                  <a:t>)=</a:t>
                </a:r>
                <a14:m>
                  <m:oMath xmlns:m="http://schemas.openxmlformats.org/officeDocument/2006/math">
                    <m:d>
                      <m:dPr>
                        <m:begChr m:val="{"/>
                        <m:endChr m:val=""/>
                        <m:ctrlPr>
                          <a:rPr lang="mr-IN" sz="6400" i="1" dirty="0" smtClean="0">
                            <a:latin typeface="Cambria Math" charset="0"/>
                            <a:ea typeface="Times New Roman" charset="0"/>
                            <a:cs typeface="Times New Roman" charset="0"/>
                          </a:rPr>
                        </m:ctrlPr>
                      </m:dPr>
                      <m:e>
                        <m:eqArr>
                          <m:eqArrPr>
                            <m:ctrlPr>
                              <a:rPr lang="mr-IN" sz="6400" i="1" dirty="0" smtClean="0">
                                <a:latin typeface="Cambria Math" charset="0"/>
                                <a:ea typeface="Times New Roman" charset="0"/>
                                <a:cs typeface="Times New Roman" charset="0"/>
                              </a:rPr>
                            </m:ctrlPr>
                          </m:eqArrPr>
                          <m:e>
                            <m:r>
                              <m:rPr>
                                <m:nor/>
                              </m:rPr>
                              <a:rPr lang="en-US" sz="6400" dirty="0">
                                <a:latin typeface="Times New Roman" charset="0"/>
                                <a:ea typeface="Times New Roman" charset="0"/>
                                <a:cs typeface="Times New Roman" charset="0"/>
                              </a:rPr>
                              <m:t>𝓈</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𝐷</m:t>
                                </m:r>
                              </m:e>
                              <m:sup>
                                <m:r>
                                  <a:rPr lang="en-US" sz="6400" i="1" dirty="0">
                                    <a:latin typeface="Cambria Math" charset="0"/>
                                    <a:ea typeface="Times New Roman" charset="0"/>
                                    <a:cs typeface="Times New Roman" charset="0"/>
                                  </a:rPr>
                                  <m:t>𝑛</m:t>
                                </m:r>
                              </m:sup>
                            </m:sSup>
                            <m:r>
                              <a:rPr lang="en-US" sz="6400" b="0" i="1" dirty="0" smtClean="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𝐾</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𝑅</m:t>
                                </m:r>
                              </m:e>
                              <m:sup>
                                <m:r>
                                  <a:rPr lang="en-US" sz="6400" i="1" dirty="0">
                                    <a:latin typeface="Cambria Math" charset="0"/>
                                    <a:ea typeface="Times New Roman" charset="0"/>
                                    <a:cs typeface="Times New Roman" charset="0"/>
                                  </a:rPr>
                                  <m:t>𝑛</m:t>
                                </m:r>
                              </m:sup>
                            </m:sSup>
                            <m:r>
                              <a:rPr lang="en-US" sz="6400" i="1" dirty="0">
                                <a:latin typeface="Cambria Math" charset="0"/>
                                <a:ea typeface="Times New Roman" charset="0"/>
                                <a:cs typeface="Times New Roman" charset="0"/>
                              </a:rPr>
                              <m:t>+</m:t>
                            </m:r>
                            <m:sSup>
                              <m:sSupPr>
                                <m:ctrlPr>
                                  <a:rPr lang="en-US" sz="6400" i="1">
                                    <a:latin typeface="Cambria Math" charset="0"/>
                                    <a:ea typeface="Times New Roman" charset="0"/>
                                    <a:cs typeface="Times New Roman" charset="0"/>
                                  </a:rPr>
                                </m:ctrlPr>
                              </m:sSupPr>
                              <m:e>
                                <m:r>
                                  <a:rPr lang="en-US" sz="6400" b="0" i="1" smtClean="0">
                                    <a:latin typeface="Cambria Math" charset="0"/>
                                    <a:ea typeface="Times New Roman" charset="0"/>
                                    <a:cs typeface="Times New Roman" charset="0"/>
                                  </a:rPr>
                                  <m:t>𝑝</m:t>
                                </m:r>
                              </m:e>
                              <m:sup>
                                <m:d>
                                  <m:dPr>
                                    <m:ctrlPr>
                                      <a:rPr lang="en-US" sz="6400" i="1">
                                        <a:latin typeface="Cambria Math" charset="0"/>
                                        <a:ea typeface="Times New Roman" charset="0"/>
                                        <a:cs typeface="Times New Roman" charset="0"/>
                                      </a:rPr>
                                    </m:ctrlPr>
                                  </m:dPr>
                                  <m:e>
                                    <m:r>
                                      <a:rPr lang="en-US" sz="6400" i="1">
                                        <a:latin typeface="Cambria Math" charset="0"/>
                                        <a:ea typeface="Times New Roman" charset="0"/>
                                        <a:cs typeface="Times New Roman" charset="0"/>
                                      </a:rPr>
                                      <m:t>𝑛</m:t>
                                    </m:r>
                                  </m:e>
                                </m:d>
                              </m:sup>
                            </m:sSup>
                            <m:r>
                              <a:rPr lang="en-US" sz="6400" i="1">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𝓈</m:t>
                            </m:r>
                            <m:r>
                              <m:rPr>
                                <m:nor/>
                              </m:rPr>
                              <a:rPr lang="en-US" sz="6400" dirty="0">
                                <a:latin typeface="Times New Roman" charset="0"/>
                                <a:ea typeface="Times New Roman" charset="0"/>
                                <a:cs typeface="Times New Roman" charset="0"/>
                              </a:rPr>
                              <m:t>)</m:t>
                            </m:r>
                            <m:r>
                              <a:rPr lang="en-US" sz="6400" i="1" dirty="0">
                                <a:latin typeface="Cambria Math" charset="0"/>
                                <a:ea typeface="Times New Roman" charset="0"/>
                                <a:cs typeface="Times New Roman" charset="0"/>
                              </a:rPr>
                              <m:t>                                           </m:t>
                            </m:r>
                            <m:r>
                              <a:rPr lang="en-US" sz="6400" b="0" i="1" dirty="0" smtClean="0">
                                <a:latin typeface="Cambria Math" charset="0"/>
                                <a:ea typeface="Times New Roman" charset="0"/>
                                <a:cs typeface="Times New Roman" charset="0"/>
                              </a:rPr>
                              <m:t>                               </m:t>
                            </m:r>
                            <m:r>
                              <a:rPr lang="en-US" sz="6400" i="1" dirty="0">
                                <a:latin typeface="Cambria Math" charset="0"/>
                                <a:ea typeface="Times New Roman" charset="0"/>
                                <a:cs typeface="Times New Roman" charset="0"/>
                              </a:rPr>
                              <m:t>                  </m:t>
                            </m:r>
                            <m:r>
                              <a:rPr lang="en-US" sz="6400" i="1" dirty="0">
                                <a:latin typeface="Cambria Math" charset="0"/>
                                <a:ea typeface="Times New Roman" charset="0"/>
                                <a:cs typeface="Times New Roman" charset="0"/>
                              </a:rPr>
                              <m:t>𝑖𝑓</m:t>
                            </m:r>
                            <m:r>
                              <m:rPr>
                                <m:nor/>
                              </m:rPr>
                              <a:rPr lang="en-US" sz="6400" dirty="0">
                                <a:latin typeface="Times New Roman" charset="0"/>
                                <a:ea typeface="Times New Roman" charset="0"/>
                                <a:cs typeface="Times New Roman" charset="0"/>
                              </a:rPr>
                              <m:t>𝓈</m:t>
                            </m:r>
                            <m:r>
                              <a:rPr lang="en-US" sz="6400" i="1">
                                <a:latin typeface="Cambria Math" charset="0"/>
                                <a:ea typeface="Times New Roman" charset="0"/>
                                <a:cs typeface="Times New Roman" charset="0"/>
                              </a:rPr>
                              <m:t>&gt;</m:t>
                            </m:r>
                            <m:r>
                              <m:rPr>
                                <m:nor/>
                              </m:rPr>
                              <a:rPr lang="en-US" sz="6400" dirty="0">
                                <a:latin typeface="Times New Roman" charset="0"/>
                                <a:ea typeface="Times New Roman" charset="0"/>
                                <a:cs typeface="Times New Roman" charset="0"/>
                              </a:rPr>
                              <m:t>K</m:t>
                            </m:r>
                          </m:e>
                          <m:e>
                            <m:r>
                              <a:rPr lang="en-US" sz="6400" i="1" dirty="0">
                                <a:latin typeface="Cambria Math" charset="0"/>
                                <a:ea typeface="Times New Roman" charset="0"/>
                                <a:cs typeface="Times New Roman" charset="0"/>
                              </a:rPr>
                              <m:t>(</m:t>
                            </m:r>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𝓈</m:t>
                                </m:r>
                              </m:num>
                              <m:den>
                                <m:r>
                                  <a:rPr lang="en-US" sz="6400" i="1" dirty="0">
                                    <a:latin typeface="Cambria Math" charset="0"/>
                                    <a:ea typeface="Times New Roman" charset="0"/>
                                    <a:cs typeface="Times New Roman" charset="0"/>
                                  </a:rPr>
                                  <m:t>𝐾</m:t>
                                </m:r>
                              </m:den>
                            </m:f>
                            <m:sSup>
                              <m:sSupPr>
                                <m:ctrlPr>
                                  <a:rPr lang="mr-IN"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m:t>
                                </m:r>
                              </m:e>
                              <m:sup>
                                <m:r>
                                  <a:rPr lang="mr-IN" sz="6400" i="1" dirty="0">
                                    <a:latin typeface="Cambria Math" charset="0"/>
                                    <a:ea typeface="Times New Roman" charset="0"/>
                                    <a:cs typeface="Times New Roman" charset="0"/>
                                  </a:rPr>
                                  <m:t>𝛾</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𝜖</m:t>
                                </m:r>
                              </m:sup>
                            </m:sSup>
                            <m:nary>
                              <m:naryPr>
                                <m:chr m:val="∑"/>
                                <m:ctrlPr>
                                  <a:rPr lang="is-IS" sz="6400" i="1" dirty="0">
                                    <a:latin typeface="Cambria Math" charset="0"/>
                                    <a:ea typeface="Times New Roman" charset="0"/>
                                    <a:cs typeface="Times New Roman" charset="0"/>
                                  </a:rPr>
                                </m:ctrlPr>
                              </m:naryPr>
                              <m:sub>
                                <m:r>
                                  <m:rPr>
                                    <m:brk m:alnAt="23"/>
                                  </m:rPr>
                                  <a:rPr lang="en-US" sz="6400" i="1" dirty="0">
                                    <a:latin typeface="Cambria Math" charset="0"/>
                                    <a:ea typeface="Times New Roman" charset="0"/>
                                    <a:cs typeface="Times New Roman" charset="0"/>
                                  </a:rPr>
                                  <m:t>𝑘</m:t>
                                </m:r>
                                <m:r>
                                  <a:rPr lang="en-US" sz="6400" i="1" dirty="0">
                                    <a:latin typeface="Cambria Math" charset="0"/>
                                    <a:ea typeface="Times New Roman" charset="0"/>
                                    <a:cs typeface="Times New Roman" charset="0"/>
                                  </a:rPr>
                                  <m:t>=0</m:t>
                                </m:r>
                              </m:sub>
                              <m:sup>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sup>
                              <m:e>
                                <m:f>
                                  <m:fP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2</m:t>
                                    </m:r>
                                    <m:r>
                                      <a:rPr lang="en-US" sz="6400" i="1" dirty="0">
                                        <a:latin typeface="Cambria Math" charset="0"/>
                                        <a:ea typeface="Times New Roman" charset="0"/>
                                        <a:cs typeface="Times New Roman" charset="0"/>
                                      </a:rPr>
                                      <m:t>𝜖</m:t>
                                    </m:r>
                                    <m:func>
                                      <m:funcPr>
                                        <m:ctrlPr>
                                          <a:rPr lang="en-US" sz="6400" i="1" dirty="0">
                                            <a:latin typeface="Cambria Math" charset="0"/>
                                            <a:ea typeface="Times New Roman" charset="0"/>
                                            <a:cs typeface="Times New Roman" charset="0"/>
                                          </a:rPr>
                                        </m:ctrlPr>
                                      </m:funcPr>
                                      <m:fName>
                                        <m:r>
                                          <m:rPr>
                                            <m:sty m:val="p"/>
                                          </m:rPr>
                                          <a:rPr lang="en-US" sz="6400" dirty="0">
                                            <a:latin typeface="Cambria Math" charset="0"/>
                                            <a:ea typeface="Times New Roman" charset="0"/>
                                            <a:cs typeface="Times New Roman" charset="0"/>
                                          </a:rPr>
                                          <m:t>ln</m:t>
                                        </m:r>
                                      </m:fName>
                                      <m:e>
                                        <m:d>
                                          <m:dPr>
                                            <m:ctrlPr>
                                              <a:rPr lang="en-US" sz="6400" i="1" dirty="0">
                                                <a:latin typeface="Cambria Math" charset="0"/>
                                                <a:ea typeface="Times New Roman" charset="0"/>
                                                <a:cs typeface="Times New Roman" charset="0"/>
                                              </a:rPr>
                                            </m:ctrlPr>
                                          </m:dPr>
                                          <m:e>
                                            <m:f>
                                              <m:fPr>
                                                <m:ctrlPr>
                                                  <a:rPr lang="mr-IN" sz="6400" i="1" dirty="0">
                                                    <a:latin typeface="Cambria Math" charset="0"/>
                                                    <a:ea typeface="Times New Roman" charset="0"/>
                                                    <a:cs typeface="Times New Roman" charset="0"/>
                                                  </a:rPr>
                                                </m:ctrlPr>
                                              </m:fPr>
                                              <m:num>
                                                <m:r>
                                                  <m:rPr>
                                                    <m:nor/>
                                                  </m:rPr>
                                                  <a:rPr lang="en-US" sz="6400" dirty="0">
                                                    <a:latin typeface="Times New Roman" charset="0"/>
                                                    <a:ea typeface="Times New Roman" charset="0"/>
                                                    <a:cs typeface="Times New Roman" charset="0"/>
                                                  </a:rPr>
                                                  <m:t>𝓈</m:t>
                                                </m:r>
                                              </m:num>
                                              <m:den>
                                                <m:r>
                                                  <a:rPr lang="en-US" sz="6400" i="1" dirty="0">
                                                    <a:latin typeface="Cambria Math" charset="0"/>
                                                    <a:ea typeface="Times New Roman" charset="0"/>
                                                    <a:cs typeface="Times New Roman" charset="0"/>
                                                  </a:rPr>
                                                  <m:t>𝐾</m:t>
                                                </m:r>
                                              </m:den>
                                            </m:f>
                                          </m:e>
                                        </m:d>
                                      </m:e>
                                    </m:func>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m:t>
                                        </m:r>
                                      </m:e>
                                      <m:sup>
                                        <m:r>
                                          <a:rPr lang="en-US" sz="6400" i="1" dirty="0">
                                            <a:latin typeface="Cambria Math" charset="0"/>
                                            <a:ea typeface="Times New Roman" charset="0"/>
                                            <a:cs typeface="Times New Roman" charset="0"/>
                                          </a:rPr>
                                          <m:t>𝑘</m:t>
                                        </m:r>
                                      </m:sup>
                                    </m:sSup>
                                  </m:num>
                                  <m:den>
                                    <m:r>
                                      <a:rPr lang="en-US" sz="6400" i="1" dirty="0">
                                        <a:latin typeface="Cambria Math" charset="0"/>
                                        <a:ea typeface="Times New Roman" charset="0"/>
                                        <a:cs typeface="Times New Roman" charset="0"/>
                                      </a:rPr>
                                      <m:t>𝐾</m:t>
                                    </m:r>
                                    <m:r>
                                      <a:rPr lang="en-US" sz="6400" i="1" dirty="0">
                                        <a:latin typeface="Cambria Math" charset="0"/>
                                        <a:ea typeface="Times New Roman" charset="0"/>
                                        <a:cs typeface="Times New Roman" charset="0"/>
                                      </a:rPr>
                                      <m:t>!</m:t>
                                    </m:r>
                                  </m:den>
                                </m:f>
                              </m:e>
                            </m:nary>
                            <m:nary>
                              <m:naryPr>
                                <m:chr m:val="∑"/>
                                <m:ctrlPr>
                                  <a:rPr lang="is-IS" sz="6400" i="1" dirty="0">
                                    <a:latin typeface="Cambria Math" charset="0"/>
                                    <a:ea typeface="Times New Roman" charset="0"/>
                                    <a:cs typeface="Times New Roman" charset="0"/>
                                  </a:rPr>
                                </m:ctrlPr>
                              </m:naryPr>
                              <m:sub>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=0</m:t>
                                </m:r>
                              </m:sub>
                              <m:sup>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r>
                                  <a:rPr lang="en-US" sz="6400" i="1" dirty="0">
                                    <a:latin typeface="Cambria Math" charset="0"/>
                                    <a:ea typeface="Times New Roman" charset="0"/>
                                    <a:cs typeface="Times New Roman" charset="0"/>
                                  </a:rPr>
                                  <m:t>−1</m:t>
                                </m:r>
                              </m:sup>
                              <m:e>
                                <m:d>
                                  <m:dPr>
                                    <m:ctrlPr>
                                      <a:rPr lang="mr-IN" sz="6400" i="1" dirty="0">
                                        <a:latin typeface="Cambria Math" charset="0"/>
                                        <a:ea typeface="Times New Roman" charset="0"/>
                                        <a:cs typeface="Times New Roman" charset="0"/>
                                      </a:rPr>
                                    </m:ctrlPr>
                                  </m:dPr>
                                  <m:e>
                                    <m:f>
                                      <m:fPr>
                                        <m:type m:val="noBa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r>
                                          <a:rPr lang="en-US" sz="6400" i="1" dirty="0">
                                            <a:latin typeface="Cambria Math" charset="0"/>
                                            <a:ea typeface="Times New Roman" charset="0"/>
                                            <a:cs typeface="Times New Roman" charset="0"/>
                                          </a:rPr>
                                          <m:t>𝑙</m:t>
                                        </m:r>
                                      </m:num>
                                      <m:den>
                                        <m:r>
                                          <a:rPr lang="en-US" sz="6400" i="1" dirty="0">
                                            <a:latin typeface="Cambria Math" charset="0"/>
                                            <a:ea typeface="Times New Roman" charset="0"/>
                                            <a:cs typeface="Times New Roman" charset="0"/>
                                          </a:rPr>
                                          <m:t>𝑛</m:t>
                                        </m:r>
                                        <m:r>
                                          <a:rPr lang="en-US" sz="6400" i="1" dirty="0">
                                            <a:latin typeface="Cambria Math" charset="0"/>
                                            <a:ea typeface="Times New Roman" charset="0"/>
                                            <a:cs typeface="Times New Roman" charset="0"/>
                                          </a:rPr>
                                          <m:t>−1</m:t>
                                        </m:r>
                                      </m:den>
                                    </m:f>
                                  </m:e>
                                </m:d>
                              </m:e>
                            </m:nary>
                            <m:r>
                              <a:rPr lang="en-US" sz="6400" i="1" dirty="0">
                                <a:latin typeface="Cambria Math" charset="0"/>
                                <a:ea typeface="Times New Roman" charset="0"/>
                                <a:cs typeface="Times New Roman" charset="0"/>
                              </a:rPr>
                              <m:t> </m:t>
                            </m:r>
                            <m:r>
                              <a:rPr lang="en-US" sz="6400" dirty="0">
                                <a:latin typeface="Cambria Math" charset="0"/>
                                <a:ea typeface="Times New Roman" charset="0"/>
                                <a:cs typeface="Times New Roman" charset="0"/>
                              </a:rPr>
                              <m:t>[</m:t>
                            </m:r>
                            <m:r>
                              <a:rPr lang="en-US" sz="6400" i="1">
                                <a:latin typeface="Cambria Math" charset="0"/>
                                <a:ea typeface="Times New Roman" charset="0"/>
                                <a:cs typeface="Times New Roman" charset="0"/>
                              </a:rPr>
                              <m:t>𝐾</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𝐷</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b="0" i="1" smtClean="0">
                                        <a:latin typeface="Cambria Math" charset="0"/>
                                        <a:ea typeface="Times New Roman" charset="0"/>
                                        <a:cs typeface="Times New Roman" charset="0"/>
                                      </a:rPr>
                                      <m:t>𝑝</m:t>
                                    </m:r>
                                  </m:e>
                                </m:acc>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b="0" i="1" smtClean="0">
                                        <a:latin typeface="Cambria Math" charset="0"/>
                                        <a:ea typeface="Times New Roman" charset="0"/>
                                        <a:cs typeface="Times New Roman" charset="0"/>
                                      </a:rPr>
                                      <m:t>𝑞</m:t>
                                    </m:r>
                                  </m:e>
                                </m:acc>
                              </m:e>
                              <m:sup>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sup>
                            </m:sSup>
                            <m:r>
                              <m:rPr>
                                <m:nor/>
                              </m:rPr>
                              <a:rPr lang="en-US" sz="6400" b="0" i="0" dirty="0" smtClean="0">
                                <a:latin typeface="Times New Roman" charset="0"/>
                                <a:ea typeface="Times New Roman" charset="0"/>
                                <a:cs typeface="Times New Roman" charset="0"/>
                              </a:rPr>
                              <m:t>−</m:t>
                            </m:r>
                            <m:r>
                              <m:rPr>
                                <m:nor/>
                              </m:rPr>
                              <a:rPr lang="en-US" sz="6400" dirty="0">
                                <a:latin typeface="Times New Roman" charset="0"/>
                                <a:ea typeface="Times New Roman" charset="0"/>
                                <a:cs typeface="Times New Roman" charset="0"/>
                              </a:rPr>
                              <m:t>K</m:t>
                            </m:r>
                            <m:sSup>
                              <m:sSupPr>
                                <m:ctrlPr>
                                  <a:rPr lang="en-US" sz="6400" i="1" dirty="0">
                                    <a:latin typeface="Cambria Math" charset="0"/>
                                    <a:ea typeface="Times New Roman" charset="0"/>
                                    <a:cs typeface="Times New Roman" charset="0"/>
                                  </a:rPr>
                                </m:ctrlPr>
                              </m:sSupPr>
                              <m:e>
                                <m:r>
                                  <a:rPr lang="en-US" sz="6400" i="1" dirty="0">
                                    <a:latin typeface="Cambria Math" charset="0"/>
                                    <a:ea typeface="Times New Roman" charset="0"/>
                                    <a:cs typeface="Times New Roman" charset="0"/>
                                  </a:rPr>
                                  <m:t>𝑅</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r>
                                  <a:rPr lang="en-US" sz="6400" b="0" i="1" dirty="0" smtClean="0">
                                    <a:latin typeface="Cambria Math" charset="0"/>
                                    <a:ea typeface="Times New Roman" charset="0"/>
                                    <a:cs typeface="Times New Roman" charset="0"/>
                                  </a:rPr>
                                  <m:t>𝑝</m:t>
                                </m:r>
                              </m:e>
                              <m:sup>
                                <m:r>
                                  <a:rPr lang="en-US" sz="6400" i="1" dirty="0">
                                    <a:latin typeface="Cambria Math" charset="0"/>
                                    <a:ea typeface="Times New Roman" charset="0"/>
                                    <a:cs typeface="Times New Roman" charset="0"/>
                                  </a:rPr>
                                  <m:t>𝑛</m:t>
                                </m:r>
                              </m:sup>
                            </m:sSup>
                            <m:sSup>
                              <m:sSupPr>
                                <m:ctrlPr>
                                  <a:rPr lang="en-US" sz="6400" i="1" dirty="0">
                                    <a:latin typeface="Cambria Math" charset="0"/>
                                    <a:ea typeface="Times New Roman" charset="0"/>
                                    <a:cs typeface="Times New Roman" charset="0"/>
                                  </a:rPr>
                                </m:ctrlPr>
                              </m:sSupPr>
                              <m:e>
                                <m:r>
                                  <a:rPr lang="en-US" sz="6400" b="0" i="1" dirty="0" smtClean="0">
                                    <a:latin typeface="Cambria Math" charset="0"/>
                                    <a:ea typeface="Times New Roman" charset="0"/>
                                    <a:cs typeface="Times New Roman" charset="0"/>
                                  </a:rPr>
                                  <m:t>𝑞</m:t>
                                </m:r>
                              </m:e>
                              <m:sup>
                                <m:r>
                                  <a:rPr lang="en-US" sz="6400" i="1" dirty="0">
                                    <a:latin typeface="Cambria Math" charset="0"/>
                                    <a:ea typeface="Times New Roman" charset="0"/>
                                    <a:cs typeface="Times New Roman" charset="0"/>
                                  </a:rPr>
                                  <m:t>𝑙</m:t>
                                </m:r>
                                <m:r>
                                  <a:rPr lang="en-US" sz="6400" i="1" dirty="0">
                                    <a:latin typeface="Cambria Math" charset="0"/>
                                    <a:ea typeface="Times New Roman" charset="0"/>
                                    <a:cs typeface="Times New Roman" charset="0"/>
                                  </a:rPr>
                                  <m:t>+</m:t>
                                </m:r>
                                <m:r>
                                  <a:rPr lang="en-US" sz="6400" i="1" dirty="0">
                                    <a:latin typeface="Cambria Math" charset="0"/>
                                    <a:ea typeface="Times New Roman" charset="0"/>
                                    <a:cs typeface="Times New Roman" charset="0"/>
                                  </a:rPr>
                                  <m:t>𝑘</m:t>
                                </m:r>
                              </m:sup>
                            </m:sSup>
                            <m:r>
                              <a:rPr lang="en-US" sz="6400" b="0" i="1" dirty="0" smtClean="0">
                                <a:latin typeface="Cambria Math" charset="0"/>
                                <a:ea typeface="Times New Roman" charset="0"/>
                                <a:cs typeface="Times New Roman" charset="0"/>
                              </a:rPr>
                              <m:t>]</m:t>
                            </m:r>
                            <m:r>
                              <a:rPr lang="en-US" sz="6400" i="1">
                                <a:latin typeface="Cambria Math" charset="0"/>
                                <a:ea typeface="Times New Roman" charset="0"/>
                                <a:cs typeface="Times New Roman" charset="0"/>
                              </a:rPr>
                              <m:t>,</m:t>
                            </m:r>
                            <m:r>
                              <a:rPr lang="en-US" sz="6400" b="0" i="1" smtClean="0">
                                <a:latin typeface="Cambria Math" charset="0"/>
                                <a:ea typeface="Times New Roman" charset="0"/>
                                <a:cs typeface="Times New Roman" charset="0"/>
                              </a:rPr>
                              <m:t>            </m:t>
                            </m:r>
                            <m:r>
                              <a:rPr lang="en-US" sz="6400" i="1" dirty="0">
                                <a:latin typeface="Cambria Math" charset="0"/>
                                <a:ea typeface="Times New Roman" charset="0"/>
                                <a:cs typeface="Times New Roman" charset="0"/>
                              </a:rPr>
                              <m:t>𝑖𝑓</m:t>
                            </m:r>
                            <m:r>
                              <m:rPr>
                                <m:nor/>
                              </m:rPr>
                              <a:rPr lang="en-US" sz="6400" dirty="0">
                                <a:latin typeface="Times New Roman" charset="0"/>
                                <a:ea typeface="Times New Roman" charset="0"/>
                                <a:cs typeface="Times New Roman" charset="0"/>
                              </a:rPr>
                              <m:t>𝓈</m:t>
                            </m:r>
                            <m:r>
                              <a:rPr lang="en-US" sz="6400" i="1" dirty="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K</m:t>
                            </m:r>
                          </m:e>
                        </m:eqArr>
                      </m:e>
                    </m:d>
                  </m:oMath>
                </a14:m>
                <a:endParaRPr lang="en-US" sz="6400" dirty="0">
                  <a:latin typeface="Times New Roman" charset="0"/>
                  <a:ea typeface="Times New Roman" charset="0"/>
                  <a:cs typeface="Times New Roman" charset="0"/>
                </a:endParaRPr>
              </a:p>
              <a:p>
                <a:pPr>
                  <a:lnSpc>
                    <a:spcPct val="100000"/>
                  </a:lnSpc>
                </a:pPr>
                <a:endParaRPr lang="en-US" sz="6400" dirty="0" smtClean="0">
                  <a:latin typeface="Times New Roman" charset="0"/>
                  <a:ea typeface="Times New Roman" charset="0"/>
                  <a:cs typeface="Times New Roman" charset="0"/>
                </a:endParaRPr>
              </a:p>
              <a:p>
                <a:pPr marL="0" indent="0" algn="ctr">
                  <a:lnSpc>
                    <a:spcPct val="100000"/>
                  </a:lnSpc>
                  <a:buNone/>
                </a:pPr>
                <a:r>
                  <a:rPr lang="en-US" sz="6400" dirty="0" smtClean="0">
                    <a:latin typeface="Times New Roman" charset="0"/>
                    <a:ea typeface="Times New Roman" charset="0"/>
                    <a:cs typeface="Times New Roman" charset="0"/>
                  </a:rPr>
                  <a:t>Where </a:t>
                </a:r>
                <a14:m>
                  <m:oMath xmlns:m="http://schemas.openxmlformats.org/officeDocument/2006/math">
                    <m:r>
                      <a:rPr lang="en-US" sz="6400" i="1" dirty="0">
                        <a:latin typeface="Cambria Math" charset="0"/>
                        <a:ea typeface="Times New Roman" charset="0"/>
                        <a:cs typeface="Times New Roman" charset="0"/>
                      </a:rPr>
                      <m:t>,     </m:t>
                    </m:r>
                    <m:r>
                      <a:rPr lang="mr-IN" sz="6400" i="1" dirty="0">
                        <a:latin typeface="Cambria Math" charset="0"/>
                        <a:ea typeface="Times New Roman" charset="0"/>
                        <a:cs typeface="Times New Roman" charset="0"/>
                      </a:rPr>
                      <m:t>𝛾</m:t>
                    </m:r>
                    <m:r>
                      <a:rPr lang="en-US" sz="6400" i="1">
                        <a:latin typeface="Cambria Math" charset="0"/>
                        <a:ea typeface="Times New Roman" charset="0"/>
                        <a:cs typeface="Times New Roman" charset="0"/>
                      </a:rPr>
                      <m:t>≡</m:t>
                    </m:r>
                    <m:f>
                      <m:fP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1</m:t>
                        </m:r>
                      </m:num>
                      <m:den>
                        <m:r>
                          <a:rPr lang="en-US" sz="6400" i="1" dirty="0">
                            <a:latin typeface="Cambria Math" charset="0"/>
                            <a:ea typeface="Times New Roman" charset="0"/>
                            <a:cs typeface="Times New Roman" charset="0"/>
                          </a:rPr>
                          <m:t>2</m:t>
                        </m:r>
                      </m:den>
                    </m:f>
                  </m:oMath>
                </a14:m>
                <a:r>
                  <a:rPr lang="en-US" sz="6400" dirty="0">
                    <a:latin typeface="Times New Roman" charset="0"/>
                    <a:ea typeface="Times New Roman" charset="0"/>
                    <a:cs typeface="Times New Roman" charset="0"/>
                  </a:rPr>
                  <a:t> - </a:t>
                </a:r>
                <a14:m>
                  <m:oMath xmlns:m="http://schemas.openxmlformats.org/officeDocument/2006/math">
                    <m:f>
                      <m:fP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𝑟</m:t>
                        </m:r>
                        <m:r>
                          <a:rPr lang="en-US" sz="6400" b="0" i="1" dirty="0" smtClean="0">
                            <a:latin typeface="Cambria Math" charset="0"/>
                            <a:ea typeface="Times New Roman" charset="0"/>
                            <a:cs typeface="Times New Roman" charset="0"/>
                          </a:rPr>
                          <m:t>−</m:t>
                        </m:r>
                        <m:r>
                          <m:rPr>
                            <m:nor/>
                          </m:rPr>
                          <a:rPr lang="en-US" sz="6400" dirty="0">
                            <a:latin typeface="Times New Roman" charset="0"/>
                            <a:ea typeface="Times New Roman" charset="0"/>
                            <a:cs typeface="Times New Roman" charset="0"/>
                          </a:rPr>
                          <m:t>𝛿</m:t>
                        </m:r>
                      </m:num>
                      <m:den>
                        <m:sSup>
                          <m:sSupPr>
                            <m:ctrlPr>
                              <a:rPr lang="en-US" sz="6400" i="1" dirty="0">
                                <a:latin typeface="Cambria Math" charset="0"/>
                                <a:ea typeface="Times New Roman" charset="0"/>
                                <a:cs typeface="Times New Roman" charset="0"/>
                              </a:rPr>
                            </m:ctrlPr>
                          </m:sSupPr>
                          <m:e>
                            <m:r>
                              <a:rPr lang="mr-IN" sz="6400" i="1">
                                <a:latin typeface="Cambria Math" charset="0"/>
                                <a:ea typeface="Times New Roman" charset="0"/>
                                <a:cs typeface="Times New Roman" charset="0"/>
                              </a:rPr>
                              <m:t>𝜎</m:t>
                            </m:r>
                          </m:e>
                          <m:sup>
                            <m:r>
                              <a:rPr lang="en-US" sz="6400" i="1" dirty="0">
                                <a:latin typeface="Cambria Math" charset="0"/>
                                <a:ea typeface="Times New Roman" charset="0"/>
                                <a:cs typeface="Times New Roman" charset="0"/>
                              </a:rPr>
                              <m:t>2</m:t>
                            </m:r>
                          </m:sup>
                        </m:sSup>
                      </m:den>
                    </m:f>
                  </m:oMath>
                </a14:m>
                <a:r>
                  <a:rPr lang="en-US" sz="6400" dirty="0">
                    <a:latin typeface="Times New Roman" charset="0"/>
                    <a:ea typeface="Times New Roman" charset="0"/>
                    <a:cs typeface="Times New Roman" charset="0"/>
                  </a:rPr>
                  <a:t>,     </a:t>
                </a:r>
                <a:r>
                  <a:rPr lang="en-US" sz="6400" dirty="0" smtClean="0">
                    <a:latin typeface="Times New Roman" charset="0"/>
                    <a:ea typeface="Times New Roman" charset="0"/>
                    <a:cs typeface="Times New Roman" charset="0"/>
                  </a:rPr>
                  <a:t>D </a:t>
                </a:r>
                <a14:m>
                  <m:oMath xmlns:m="http://schemas.openxmlformats.org/officeDocument/2006/math">
                    <m:r>
                      <a:rPr lang="en-US" sz="6400" i="1">
                        <a:latin typeface="Cambria Math" charset="0"/>
                        <a:ea typeface="Times New Roman" charset="0"/>
                        <a:cs typeface="Times New Roman" charset="0"/>
                      </a:rPr>
                      <m:t>≡</m:t>
                    </m:r>
                    <m:f>
                      <m:fPr>
                        <m:ctrlPr>
                          <a:rPr lang="mr-IN" sz="6400" i="1" dirty="0">
                            <a:latin typeface="Cambria Math" charset="0"/>
                            <a:ea typeface="Times New Roman" charset="0"/>
                            <a:cs typeface="Times New Roman" charset="0"/>
                          </a:rPr>
                        </m:ctrlPr>
                      </m:fPr>
                      <m:num>
                        <m:r>
                          <a:rPr lang="en-US" sz="6400" i="1" dirty="0">
                            <a:latin typeface="Cambria Math" charset="0"/>
                            <a:ea typeface="Times New Roman" charset="0"/>
                            <a:cs typeface="Times New Roman" charset="0"/>
                          </a:rPr>
                          <m:t>1</m:t>
                        </m:r>
                      </m:num>
                      <m:den>
                        <m:r>
                          <a:rPr lang="en-US" sz="6400" i="1" dirty="0">
                            <a:latin typeface="Cambria Math" charset="0"/>
                            <a:ea typeface="Times New Roman" charset="0"/>
                            <a:cs typeface="Times New Roman" charset="0"/>
                          </a:rPr>
                          <m:t>1+</m:t>
                        </m:r>
                        <m:r>
                          <m:rPr>
                            <m:nor/>
                          </m:rPr>
                          <a:rPr lang="en-US" sz="6400" dirty="0">
                            <a:latin typeface="Times New Roman" charset="0"/>
                            <a:ea typeface="Times New Roman" charset="0"/>
                            <a:cs typeface="Times New Roman" charset="0"/>
                          </a:rPr>
                          <m:t>𝛿</m:t>
                        </m:r>
                        <m:r>
                          <m:rPr>
                            <m:sty m:val="p"/>
                          </m:rPr>
                          <a:rPr lang="en-US" sz="6400" dirty="0">
                            <a:latin typeface="Cambria Math" charset="0"/>
                            <a:ea typeface="Times New Roman" charset="0"/>
                            <a:cs typeface="Times New Roman" charset="0"/>
                          </a:rPr>
                          <m:t>Δ</m:t>
                        </m:r>
                      </m:den>
                    </m:f>
                  </m:oMath>
                </a14:m>
                <a:r>
                  <a:rPr lang="en-US" sz="6400" dirty="0" smtClean="0">
                    <a:latin typeface="Times New Roman" charset="0"/>
                    <a:ea typeface="Times New Roman" charset="0"/>
                    <a:cs typeface="Times New Roman" charset="0"/>
                  </a:rPr>
                  <a:t>  and R,</a:t>
                </a:r>
                <a:r>
                  <a:rPr lang="en-US" sz="6400" dirty="0">
                    <a:latin typeface="Times New Roman" charset="0"/>
                    <a:ea typeface="Times New Roman" charset="0"/>
                    <a:cs typeface="Times New Roman" charset="0"/>
                  </a:rPr>
                  <a:t> </a:t>
                </a:r>
                <a14:m>
                  <m:oMath xmlns:m="http://schemas.openxmlformats.org/officeDocument/2006/math">
                    <m:r>
                      <a:rPr lang="en-US" sz="6400" i="1" dirty="0">
                        <a:latin typeface="Cambria Math" charset="0"/>
                        <a:ea typeface="Times New Roman" charset="0"/>
                        <a:cs typeface="Times New Roman" charset="0"/>
                      </a:rPr>
                      <m:t>𝜖</m:t>
                    </m:r>
                  </m:oMath>
                </a14:m>
                <a:r>
                  <a:rPr lang="en-US" sz="6400" dirty="0" smtClean="0">
                    <a:latin typeface="Times New Roman" charset="0"/>
                    <a:ea typeface="Times New Roman" charset="0"/>
                    <a:cs typeface="Times New Roman" charset="0"/>
                  </a:rPr>
                  <a:t>,</a:t>
                </a:r>
                <a:r>
                  <a:rPr lang="en-US" sz="6400" dirty="0">
                    <a:latin typeface="Times New Roman" charset="0"/>
                    <a:ea typeface="Times New Roman" charset="0"/>
                    <a:cs typeface="Times New Roman" charset="0"/>
                  </a:rPr>
                  <a:t> </a:t>
                </a:r>
                <a14:m>
                  <m:oMath xmlns:m="http://schemas.openxmlformats.org/officeDocument/2006/math">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i="1" smtClean="0">
                            <a:latin typeface="Cambria Math" charset="0"/>
                            <a:ea typeface="Times New Roman" charset="0"/>
                            <a:cs typeface="Times New Roman" charset="0"/>
                          </a:rPr>
                          <m:t>𝑝</m:t>
                        </m:r>
                      </m:e>
                    </m:acc>
                  </m:oMath>
                </a14:m>
                <a:r>
                  <a:rPr lang="en-US" sz="6400" dirty="0" smtClean="0">
                    <a:latin typeface="Times New Roman" charset="0"/>
                    <a:ea typeface="Times New Roman" charset="0"/>
                    <a:cs typeface="Times New Roman" charset="0"/>
                  </a:rPr>
                  <a:t>,</a:t>
                </a:r>
                <a:r>
                  <a:rPr lang="en-US" sz="6400" dirty="0">
                    <a:latin typeface="Times New Roman" charset="0"/>
                    <a:ea typeface="Times New Roman" charset="0"/>
                    <a:cs typeface="Times New Roman" charset="0"/>
                  </a:rPr>
                  <a:t> </a:t>
                </a:r>
                <a14:m>
                  <m:oMath xmlns:m="http://schemas.openxmlformats.org/officeDocument/2006/math">
                    <m:acc>
                      <m:accPr>
                        <m:chr m:val="̂"/>
                        <m:ctrlPr>
                          <a:rPr lang="en-US" sz="6400" i="1">
                            <a:latin typeface="Cambria Math" charset="0"/>
                            <a:ea typeface="Times New Roman" charset="0"/>
                            <a:cs typeface="Times New Roman" charset="0"/>
                          </a:rPr>
                        </m:ctrlPr>
                      </m:accPr>
                      <m:e>
                        <m:r>
                          <a:rPr lang="en-US" sz="6400" i="1">
                            <a:latin typeface="Cambria Math" charset="0"/>
                            <a:ea typeface="Times New Roman" charset="0"/>
                            <a:cs typeface="Times New Roman" charset="0"/>
                          </a:rPr>
                          <m:t> </m:t>
                        </m:r>
                        <m:r>
                          <a:rPr lang="en-US" sz="6400" b="0" i="1" smtClean="0">
                            <a:latin typeface="Cambria Math" charset="0"/>
                            <a:ea typeface="Times New Roman" charset="0"/>
                            <a:cs typeface="Times New Roman" charset="0"/>
                          </a:rPr>
                          <m:t>𝑞</m:t>
                        </m:r>
                      </m:e>
                    </m:acc>
                  </m:oMath>
                </a14:m>
                <a:r>
                  <a:rPr lang="en-US" sz="6400" dirty="0" smtClean="0">
                    <a:latin typeface="Times New Roman" charset="0"/>
                    <a:ea typeface="Times New Roman" charset="0"/>
                    <a:cs typeface="Times New Roman" charset="0"/>
                  </a:rPr>
                  <a:t>,</a:t>
                </a:r>
                <a:r>
                  <a:rPr lang="en-US" sz="6400" dirty="0">
                    <a:latin typeface="Times New Roman" charset="0"/>
                    <a:ea typeface="Times New Roman" charset="0"/>
                    <a:cs typeface="Times New Roman" charset="0"/>
                  </a:rPr>
                  <a:t> </a:t>
                </a:r>
                <a14:m>
                  <m:oMath xmlns:m="http://schemas.openxmlformats.org/officeDocument/2006/math">
                    <m:r>
                      <a:rPr lang="en-US" sz="6400" i="1" dirty="0">
                        <a:latin typeface="Cambria Math" charset="0"/>
                        <a:ea typeface="Times New Roman" charset="0"/>
                        <a:cs typeface="Times New Roman" charset="0"/>
                      </a:rPr>
                      <m:t>𝑝</m:t>
                    </m:r>
                  </m:oMath>
                </a14:m>
                <a:r>
                  <a:rPr lang="en-US" sz="6400" dirty="0" smtClean="0">
                    <a:latin typeface="Times New Roman" charset="0"/>
                    <a:ea typeface="Times New Roman" charset="0"/>
                    <a:cs typeface="Times New Roman" charset="0"/>
                  </a:rPr>
                  <a:t>,</a:t>
                </a:r>
                <a:r>
                  <a:rPr lang="en-US" sz="6400" dirty="0">
                    <a:latin typeface="Times New Roman" charset="0"/>
                    <a:ea typeface="Times New Roman" charset="0"/>
                    <a:cs typeface="Times New Roman" charset="0"/>
                  </a:rPr>
                  <a:t> </a:t>
                </a:r>
                <a14:m>
                  <m:oMath xmlns:m="http://schemas.openxmlformats.org/officeDocument/2006/math">
                    <m:r>
                      <a:rPr lang="en-US" sz="6400" i="1" dirty="0">
                        <a:latin typeface="Cambria Math" charset="0"/>
                        <a:ea typeface="Times New Roman" charset="0"/>
                        <a:cs typeface="Times New Roman" charset="0"/>
                      </a:rPr>
                      <m:t>𝑞</m:t>
                    </m:r>
                  </m:oMath>
                </a14:m>
                <a:r>
                  <a:rPr lang="en-US" sz="6400" dirty="0" smtClean="0">
                    <a:latin typeface="Times New Roman" charset="0"/>
                    <a:ea typeface="Times New Roman" charset="0"/>
                    <a:cs typeface="Times New Roman" charset="0"/>
                  </a:rPr>
                  <a:t> are given by (2).</a:t>
                </a:r>
                <a:endParaRPr lang="en-US" sz="640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04567" y="1072055"/>
                <a:ext cx="10999573" cy="5649420"/>
              </a:xfrm>
              <a:blipFill rotWithShape="0">
                <a:blip r:embed="rId2"/>
                <a:stretch>
                  <a:fillRect l="-222" t="-1079" b="-12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49</a:t>
            </a:fld>
            <a:endParaRPr lang="en-US"/>
          </a:p>
        </p:txBody>
      </p:sp>
    </p:spTree>
    <p:extLst>
      <p:ext uri="{BB962C8B-B14F-4D97-AF65-F5344CB8AC3E}">
        <p14:creationId xmlns:p14="http://schemas.microsoft.com/office/powerpoint/2010/main" val="869719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365125"/>
            <a:ext cx="10773032" cy="1325563"/>
          </a:xfrm>
        </p:spPr>
        <p:txBody>
          <a:bodyPr>
            <a:normAutofit/>
          </a:bodyPr>
          <a:lstStyle/>
          <a:p>
            <a:r>
              <a:rPr lang="en-US" sz="2800" b="1" dirty="0" smtClean="0">
                <a:latin typeface="Times New Roman" charset="0"/>
                <a:ea typeface="Times New Roman" charset="0"/>
                <a:cs typeface="Times New Roman" charset="0"/>
              </a:rPr>
              <a:t>Our Approach: </a:t>
            </a:r>
            <a:r>
              <a:rPr lang="en-US" sz="2800" b="1" dirty="0">
                <a:latin typeface="Times New Roman" charset="0"/>
                <a:ea typeface="Times New Roman" charset="0"/>
                <a:cs typeface="Times New Roman" charset="0"/>
              </a:rPr>
              <a:t/>
            </a:r>
            <a:br>
              <a:rPr lang="en-US" sz="2800" b="1" dirty="0">
                <a:latin typeface="Times New Roman" charset="0"/>
                <a:ea typeface="Times New Roman" charset="0"/>
                <a:cs typeface="Times New Roman" charset="0"/>
              </a:rPr>
            </a:br>
            <a:r>
              <a:rPr lang="en-US" sz="2800" b="1" dirty="0" smtClean="0">
                <a:latin typeface="Times New Roman" charset="0"/>
                <a:ea typeface="Times New Roman" charset="0"/>
                <a:cs typeface="Times New Roman" charset="0"/>
              </a:rPr>
              <a:t/>
            </a:r>
            <a:br>
              <a:rPr lang="en-US" sz="2800" b="1"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580768" y="1136222"/>
            <a:ext cx="10515600" cy="5325762"/>
          </a:xfrm>
        </p:spPr>
        <p:txBody>
          <a:bodyPr>
            <a:normAutofit lnSpcReduction="10000"/>
          </a:bodyPr>
          <a:lstStyle/>
          <a:p>
            <a:pPr>
              <a:lnSpc>
                <a:spcPct val="150000"/>
              </a:lnSpc>
            </a:pPr>
            <a:r>
              <a:rPr lang="en-US" sz="2400" u="sng" dirty="0">
                <a:latin typeface="Times New Roman" charset="0"/>
                <a:ea typeface="Times New Roman" charset="0"/>
                <a:cs typeface="Times New Roman" charset="0"/>
              </a:rPr>
              <a:t>Randomizing</a:t>
            </a:r>
            <a:r>
              <a:rPr lang="en-US" sz="2400" dirty="0">
                <a:latin typeface="Times New Roman" charset="0"/>
                <a:ea typeface="Times New Roman" charset="0"/>
                <a:cs typeface="Times New Roman" charset="0"/>
              </a:rPr>
              <a:t> the </a:t>
            </a:r>
            <a:r>
              <a:rPr lang="en-US" sz="2400" u="sng" dirty="0">
                <a:latin typeface="Times New Roman" charset="0"/>
                <a:ea typeface="Times New Roman" charset="0"/>
                <a:cs typeface="Times New Roman" charset="0"/>
              </a:rPr>
              <a:t>maturity date</a:t>
            </a:r>
            <a:r>
              <a:rPr lang="en-US" sz="2400" dirty="0">
                <a:latin typeface="Times New Roman" charset="0"/>
                <a:ea typeface="Times New Roman" charset="0"/>
                <a:cs typeface="Times New Roman" charset="0"/>
              </a:rPr>
              <a:t> of an American Option and determine the exact solution for this value</a:t>
            </a:r>
            <a:r>
              <a:rPr lang="en-US" sz="2400" dirty="0" smtClean="0">
                <a:latin typeface="Times New Roman" charset="0"/>
                <a:ea typeface="Times New Roman" charset="0"/>
                <a:cs typeface="Times New Roman" charset="0"/>
              </a:rPr>
              <a:t>.</a:t>
            </a:r>
          </a:p>
          <a:p>
            <a:pPr>
              <a:lnSpc>
                <a:spcPct val="150000"/>
              </a:lnSpc>
            </a:pPr>
            <a:endParaRPr lang="en-US" sz="2400" dirty="0" smtClean="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We Define </a:t>
            </a:r>
            <a:r>
              <a:rPr lang="en-US" sz="2400" b="1" dirty="0" smtClean="0">
                <a:latin typeface="Times New Roman" charset="0"/>
                <a:ea typeface="Times New Roman" charset="0"/>
                <a:cs typeface="Times New Roman" charset="0"/>
              </a:rPr>
              <a:t>Canadian Put</a:t>
            </a:r>
            <a:r>
              <a:rPr lang="en-US" sz="2400" dirty="0" smtClean="0">
                <a:latin typeface="Times New Roman" charset="0"/>
                <a:ea typeface="Times New Roman" charset="0"/>
                <a:cs typeface="Times New Roman" charset="0"/>
              </a:rPr>
              <a:t> as a random maturity American Put to differentiate it from standard American Put. The he owner of this option can exercise the option at anytime up to and including some random time. </a:t>
            </a:r>
          </a:p>
          <a:p>
            <a:pPr>
              <a:lnSpc>
                <a:spcPct val="150000"/>
              </a:lnSpc>
            </a:pPr>
            <a:endParaRPr lang="en-US" sz="2400" dirty="0" smtClean="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We will try to find the value of Canadian Put and prove that its value would approximately lead to value of Simple American Put.</a:t>
            </a:r>
          </a:p>
        </p:txBody>
      </p:sp>
      <p:sp>
        <p:nvSpPr>
          <p:cNvPr id="4" name="Slide Number Placeholder 3"/>
          <p:cNvSpPr>
            <a:spLocks noGrp="1"/>
          </p:cNvSpPr>
          <p:nvPr>
            <p:ph type="sldNum" sz="quarter" idx="12"/>
          </p:nvPr>
        </p:nvSpPr>
        <p:spPr/>
        <p:txBody>
          <a:bodyPr/>
          <a:lstStyle/>
          <a:p>
            <a:fld id="{ABF18D57-6B05-9C44-A39E-5F56D297C7B0}" type="slidenum">
              <a:rPr lang="en-US" smtClean="0"/>
              <a:t>5</a:t>
            </a:fld>
            <a:endParaRPr lang="en-US"/>
          </a:p>
        </p:txBody>
      </p:sp>
    </p:spTree>
    <p:extLst>
      <p:ext uri="{BB962C8B-B14F-4D97-AF65-F5344CB8AC3E}">
        <p14:creationId xmlns:p14="http://schemas.microsoft.com/office/powerpoint/2010/main" val="1181505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F18D57-6B05-9C44-A39E-5F56D297C7B0}" type="slidenum">
              <a:rPr lang="en-US" smtClean="0"/>
              <a:t>50</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838200" y="395416"/>
                <a:ext cx="10515600" cy="5781547"/>
              </a:xfrm>
            </p:spPr>
            <p:txBody>
              <a:bodyPr>
                <a:normAutofit fontScale="85000" lnSpcReduction="20000"/>
              </a:bodyPr>
              <a:lstStyle/>
              <a:p>
                <a:pPr>
                  <a:lnSpc>
                    <a:spcPct val="160000"/>
                  </a:lnSpc>
                </a:pPr>
                <a:r>
                  <a:rPr lang="en-US" sz="1800" dirty="0" smtClean="0">
                    <a:latin typeface="Times New Roman" charset="0"/>
                    <a:ea typeface="Times New Roman" charset="0"/>
                    <a:cs typeface="Times New Roman" charset="0"/>
                  </a:rPr>
                  <a:t>For </a:t>
                </a:r>
                <a14:m>
                  <m:oMath xmlns:m="http://schemas.openxmlformats.org/officeDocument/2006/math">
                    <m:r>
                      <m:rPr>
                        <m:nor/>
                      </m:rPr>
                      <a:rPr lang="en-US" sz="1800" dirty="0">
                        <a:latin typeface="Times New Roman" charset="0"/>
                        <a:ea typeface="Times New Roman" charset="0"/>
                        <a:cs typeface="Times New Roman" charset="0"/>
                      </a:rPr>
                      <m:t>𝛿</m:t>
                    </m:r>
                    <m:r>
                      <m:rPr>
                        <m:nor/>
                      </m:rPr>
                      <a:rPr lang="en-US" sz="1800" b="0" i="0" dirty="0" smtClean="0">
                        <a:latin typeface="Times New Roman" charset="0"/>
                        <a:ea typeface="Times New Roman" charset="0"/>
                        <a:cs typeface="Times New Roman" charset="0"/>
                      </a:rPr>
                      <m:t>=0 </m:t>
                    </m:r>
                    <m:r>
                      <m:rPr>
                        <m:nor/>
                      </m:rPr>
                      <a:rPr lang="en-US" sz="1800" b="0" i="0" dirty="0" smtClean="0">
                        <a:latin typeface="Times New Roman" charset="0"/>
                        <a:ea typeface="Times New Roman" charset="0"/>
                        <a:cs typeface="Times New Roman" charset="0"/>
                      </a:rPr>
                      <m:t>and</m:t>
                    </m:r>
                    <m:r>
                      <m:rPr>
                        <m:nor/>
                      </m:rPr>
                      <a:rPr lang="en-US" sz="1800" b="0" i="0" dirty="0" smtClean="0">
                        <a:latin typeface="Times New Roman" charset="0"/>
                        <a:ea typeface="Times New Roman" charset="0"/>
                        <a:cs typeface="Times New Roman" charset="0"/>
                      </a:rPr>
                      <m:t> </m:t>
                    </m:r>
                    <m:r>
                      <m:rPr>
                        <m:nor/>
                      </m:rPr>
                      <a:rPr lang="en-US" sz="1800" dirty="0">
                        <a:latin typeface="Times New Roman" charset="0"/>
                        <a:ea typeface="Times New Roman" charset="0"/>
                        <a:cs typeface="Times New Roman" charset="0"/>
                      </a:rPr>
                      <m:t>ϕ</m:t>
                    </m:r>
                  </m:oMath>
                </a14:m>
                <a:r>
                  <a:rPr lang="en-US" sz="1800" dirty="0" smtClean="0">
                    <a:latin typeface="Times New Roman" charset="0"/>
                    <a:ea typeface="Times New Roman" charset="0"/>
                    <a:cs typeface="Times New Roman" charset="0"/>
                  </a:rPr>
                  <a:t>&gt;rK, American put are not rationally exercised early. The value of Canadian Put is given by (7). For </a:t>
                </a:r>
                <a14:m>
                  <m:oMath xmlns:m="http://schemas.openxmlformats.org/officeDocument/2006/math">
                    <m:r>
                      <m:rPr>
                        <m:nor/>
                      </m:rPr>
                      <a:rPr lang="en-US" sz="1800" dirty="0">
                        <a:latin typeface="Times New Roman" charset="0"/>
                        <a:ea typeface="Times New Roman" charset="0"/>
                        <a:cs typeface="Times New Roman" charset="0"/>
                      </a:rPr>
                      <m:t>𝛿</m:t>
                    </m:r>
                    <m:r>
                      <m:rPr>
                        <m:nor/>
                      </m:rPr>
                      <a:rPr lang="en-US" sz="1800" b="0" i="0" dirty="0" smtClean="0">
                        <a:latin typeface="Times New Roman" charset="0"/>
                        <a:ea typeface="Times New Roman" charset="0"/>
                        <a:cs typeface="Times New Roman" charset="0"/>
                      </a:rPr>
                      <m:t>&gt;</m:t>
                    </m:r>
                    <m:r>
                      <m:rPr>
                        <m:nor/>
                      </m:rPr>
                      <a:rPr lang="en-US" sz="1800" dirty="0">
                        <a:latin typeface="Times New Roman" charset="0"/>
                        <a:ea typeface="Times New Roman" charset="0"/>
                        <a:cs typeface="Times New Roman" charset="0"/>
                      </a:rPr>
                      <m:t>0 </m:t>
                    </m:r>
                    <m:r>
                      <m:rPr>
                        <m:nor/>
                      </m:rPr>
                      <a:rPr lang="en-US" sz="1800" dirty="0">
                        <a:latin typeface="Times New Roman" charset="0"/>
                        <a:ea typeface="Times New Roman" charset="0"/>
                        <a:cs typeface="Times New Roman" charset="0"/>
                      </a:rPr>
                      <m:t>and</m:t>
                    </m:r>
                    <m:r>
                      <m:rPr>
                        <m:nor/>
                      </m:rPr>
                      <a:rPr lang="en-US" sz="1800" dirty="0">
                        <a:latin typeface="Times New Roman" charset="0"/>
                        <a:ea typeface="Times New Roman" charset="0"/>
                        <a:cs typeface="Times New Roman" charset="0"/>
                      </a:rPr>
                      <m:t> </m:t>
                    </m:r>
                    <m:r>
                      <m:rPr>
                        <m:nor/>
                      </m:rPr>
                      <a:rPr lang="en-US" sz="1800" dirty="0">
                        <a:latin typeface="Times New Roman" charset="0"/>
                        <a:ea typeface="Times New Roman" charset="0"/>
                        <a:cs typeface="Times New Roman" charset="0"/>
                      </a:rPr>
                      <m:t>ϕ</m:t>
                    </m:r>
                    <m:r>
                      <m:rPr>
                        <m:nor/>
                      </m:rPr>
                      <a:rPr lang="en-US" sz="1800" b="0" i="0" dirty="0" smtClean="0">
                        <a:latin typeface="Times New Roman" charset="0"/>
                        <a:ea typeface="Times New Roman" charset="0"/>
                        <a:cs typeface="Times New Roman" charset="0"/>
                      </a:rPr>
                      <m:t>&lt;</m:t>
                    </m:r>
                  </m:oMath>
                </a14:m>
                <a:r>
                  <a:rPr lang="en-US" sz="1800" dirty="0">
                    <a:latin typeface="Times New Roman" charset="0"/>
                    <a:ea typeface="Times New Roman" charset="0"/>
                    <a:cs typeface="Times New Roman" charset="0"/>
                  </a:rPr>
                  <a:t>rK</a:t>
                </a:r>
                <a:r>
                  <a:rPr lang="en-US" sz="1800" dirty="0" smtClean="0">
                    <a:latin typeface="Times New Roman" charset="0"/>
                    <a:ea typeface="Times New Roman" charset="0"/>
                    <a:cs typeface="Times New Roman" charset="0"/>
                  </a:rPr>
                  <a:t>, decompose Canadian put value decomposes as </a:t>
                </a:r>
                <a:r>
                  <a:rPr lang="en-US" sz="1800" dirty="0" smtClean="0">
                    <a:latin typeface="Times New Roman" charset="0"/>
                    <a:ea typeface="Times New Roman" charset="0"/>
                    <a:cs typeface="Times New Roman" charset="0"/>
                  </a:rPr>
                  <a:t>:</a:t>
                </a:r>
              </a:p>
              <a:p>
                <a:pPr>
                  <a:lnSpc>
                    <a:spcPct val="160000"/>
                  </a:lnSpc>
                </a:pPr>
                <a:endParaRPr lang="en-US" sz="1800" dirty="0" smtClean="0">
                  <a:latin typeface="Times New Roman" charset="0"/>
                  <a:ea typeface="Times New Roman" charset="0"/>
                  <a:cs typeface="Times New Roman" charset="0"/>
                </a:endParaRPr>
              </a:p>
              <a:p>
                <a:pPr marL="0" indent="0" algn="ctr">
                  <a:buNone/>
                </a:pPr>
                <a14:m>
                  <m:oMath xmlns:m="http://schemas.openxmlformats.org/officeDocument/2006/math">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𝑃</m:t>
                        </m:r>
                      </m:e>
                      <m:sup>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m:t>
                        </m:r>
                      </m:sup>
                    </m:s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oMath>
                </a14:m>
                <a:r>
                  <a:rPr lang="en-US" sz="1800" dirty="0">
                    <a:latin typeface="Times New Roman" charset="0"/>
                    <a:ea typeface="Times New Roman" charset="0"/>
                    <a:cs typeface="Times New Roman" charset="0"/>
                  </a:rPr>
                  <a:t> = </a:t>
                </a:r>
                <a14:m>
                  <m:oMath xmlns:m="http://schemas.openxmlformats.org/officeDocument/2006/math">
                    <m:d>
                      <m:dPr>
                        <m:begChr m:val="{"/>
                        <m:endChr m:val=""/>
                        <m:ctrlPr>
                          <a:rPr lang="mr-IN" sz="1800" i="1">
                            <a:latin typeface="Cambria Math" charset="0"/>
                            <a:ea typeface="Times New Roman" charset="0"/>
                            <a:cs typeface="Times New Roman" charset="0"/>
                          </a:rPr>
                        </m:ctrlPr>
                      </m:dPr>
                      <m:e>
                        <m:eqArr>
                          <m:eqArrPr>
                            <m:ctrlPr>
                              <a:rPr lang="mr-IN" sz="1800" i="1">
                                <a:latin typeface="Cambria Math" charset="0"/>
                                <a:ea typeface="Times New Roman" charset="0"/>
                                <a:cs typeface="Times New Roman" charset="0"/>
                              </a:rPr>
                            </m:ctrlPr>
                          </m:eqArrPr>
                          <m:e>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𝑃</m:t>
                                </m:r>
                              </m:e>
                              <m:sub>
                                <m:r>
                                  <a:rPr lang="en-US" sz="1800" i="1">
                                    <a:latin typeface="Cambria Math" charset="0"/>
                                    <a:ea typeface="Times New Roman" charset="0"/>
                                    <a:cs typeface="Times New Roman" charset="0"/>
                                  </a:rPr>
                                  <m:t>0</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r>
                              <a:rPr lang="en-US" sz="1800" i="1">
                                <a:latin typeface="Cambria Math" charset="0"/>
                                <a:ea typeface="Times New Roman" charset="0"/>
                                <a:cs typeface="Times New Roman" charset="0"/>
                              </a:rPr>
                              <m:t>+</m:t>
                            </m:r>
                            <m:sSubSup>
                              <m:sSubSupPr>
                                <m:ctrlPr>
                                  <a:rPr lang="en-US" sz="1800" i="1">
                                    <a:latin typeface="Cambria Math" charset="0"/>
                                    <a:ea typeface="Times New Roman" charset="0"/>
                                    <a:cs typeface="Times New Roman" charset="0"/>
                                  </a:rPr>
                                </m:ctrlPr>
                              </m:sSubSupPr>
                              <m:e>
                                <m:r>
                                  <a:rPr lang="en-US" sz="1800" b="0" i="1" smtClean="0">
                                    <a:latin typeface="Cambria Math" charset="0"/>
                                    <a:ea typeface="Times New Roman" charset="0"/>
                                    <a:cs typeface="Times New Roman" charset="0"/>
                                  </a:rPr>
                                  <m:t>𝑏</m:t>
                                </m:r>
                              </m:e>
                              <m:sub>
                                <m:r>
                                  <a:rPr lang="en-US" sz="1800" i="1">
                                    <a:latin typeface="Cambria Math" charset="0"/>
                                    <a:ea typeface="Times New Roman" charset="0"/>
                                    <a:cs typeface="Times New Roman" charset="0"/>
                                  </a:rPr>
                                  <m:t>1</m:t>
                                </m:r>
                              </m:sub>
                              <m:sup>
                                <m:d>
                                  <m:dPr>
                                    <m:ctrlPr>
                                      <a:rPr lang="en-US"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𝑛</m:t>
                                    </m:r>
                                  </m:e>
                                </m:d>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𝑖𝑓</m:t>
                            </m:r>
                            <m:r>
                              <m:rPr>
                                <m:nor/>
                              </m:rPr>
                              <a:rPr lang="en-US" sz="1800" dirty="0">
                                <a:latin typeface="Times New Roman" charset="0"/>
                                <a:ea typeface="Times New Roman" charset="0"/>
                                <a:cs typeface="Times New Roman" charset="0"/>
                              </a:rPr>
                              <m:t>𝓈</m:t>
                            </m:r>
                            <m:r>
                              <a:rPr lang="en-US" sz="1800" i="1">
                                <a:latin typeface="Cambria Math" charset="0"/>
                                <a:ea typeface="Times New Roman" charset="0"/>
                                <a:cs typeface="Times New Roman" charset="0"/>
                              </a:rPr>
                              <m:t>&gt;</m:t>
                            </m:r>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0</m:t>
                                </m:r>
                              </m:sub>
                            </m:sSub>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𝐾</m:t>
                            </m:r>
                          </m:e>
                          <m:e>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𝜈</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r>
                              <a:rPr lang="en-US" sz="1800" i="1">
                                <a:latin typeface="Cambria Math" charset="0"/>
                                <a:ea typeface="Times New Roman" charset="0"/>
                                <a:cs typeface="Times New Roman" charset="0"/>
                              </a:rPr>
                              <m:t>+</m:t>
                            </m:r>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𝑏</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r>
                              <a:rPr lang="en-US" sz="1800" i="1">
                                <a:latin typeface="Cambria Math" charset="0"/>
                                <a:ea typeface="Times New Roman" charset="0"/>
                                <a:cs typeface="Times New Roman" charset="0"/>
                              </a:rPr>
                              <m:t>+</m:t>
                            </m:r>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𝐴</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r>
                                  <a:rPr lang="en-US" sz="1800" i="1">
                                    <a:latin typeface="Cambria Math" charset="0"/>
                                    <a:ea typeface="Times New Roman" charset="0"/>
                                    <a:cs typeface="Times New Roman" charset="0"/>
                                  </a:rPr>
                                  <m:t>;1</m:t>
                                </m:r>
                              </m:e>
                            </m:d>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𝑖𝑓</m:t>
                            </m:r>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m:t>
                            </m:r>
                            <m:sSub>
                              <m:sSubPr>
                                <m:ctrlPr>
                                  <a:rPr lang="en-US" sz="1800" i="1">
                                    <a:latin typeface="Cambria Math" charset="0"/>
                                    <a:ea typeface="Times New Roman" charset="0"/>
                                    <a:cs typeface="Times New Roman" charset="0"/>
                                  </a:rPr>
                                </m:ctrlPr>
                              </m:sSubPr>
                              <m:e>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𝑖</m:t>
                                    </m:r>
                                  </m:sub>
                                </m:sSub>
                                <m:r>
                                  <a:rPr lang="en-US" sz="1800" i="1">
                                    <a:latin typeface="Cambria Math" charset="0"/>
                                    <a:ea typeface="Times New Roman" charset="0"/>
                                    <a:cs typeface="Times New Roman" charset="0"/>
                                  </a:rPr>
                                  <m:t>,</m:t>
                                </m:r>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𝑖</m:t>
                                </m:r>
                                <m:r>
                                  <a:rPr lang="en-US" sz="1800" i="1">
                                    <a:latin typeface="Cambria Math" charset="0"/>
                                    <a:ea typeface="Times New Roman" charset="0"/>
                                    <a:cs typeface="Times New Roman" charset="0"/>
                                  </a:rPr>
                                  <m:t>−1</m:t>
                                </m:r>
                              </m:sub>
                            </m:sSub>
                            <m:r>
                              <a:rPr lang="en-US" sz="1800" i="1">
                                <a:latin typeface="Cambria Math" charset="0"/>
                                <a:ea typeface="Times New Roman" charset="0"/>
                                <a:cs typeface="Times New Roman" charset="0"/>
                              </a:rPr>
                              <m:t>]</m:t>
                            </m:r>
                          </m:e>
                          <m:e>
                            <m:r>
                              <a:rPr lang="en-US" sz="1800" i="1">
                                <a:latin typeface="Cambria Math" charset="0"/>
                                <a:ea typeface="Times New Roman" charset="0"/>
                                <a:cs typeface="Times New Roman" charset="0"/>
                              </a:rPr>
                              <m:t>𝐾</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𝑆</m:t>
                            </m:r>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𝑖𝑓</m:t>
                            </m:r>
                            <m:r>
                              <m:rPr>
                                <m:nor/>
                              </m:rPr>
                              <a:rPr lang="en-US" sz="1800" dirty="0">
                                <a:latin typeface="Times New Roman" charset="0"/>
                                <a:ea typeface="Times New Roman" charset="0"/>
                                <a:cs typeface="Times New Roman" charset="0"/>
                              </a:rPr>
                              <m:t>𝓈</m:t>
                            </m:r>
                            <m:r>
                              <a:rPr lang="en-US" sz="1800" i="1">
                                <a:latin typeface="Cambria Math" charset="0"/>
                                <a:ea typeface="Times New Roman" charset="0"/>
                                <a:cs typeface="Times New Roman" charset="0"/>
                              </a:rPr>
                              <m:t>≤</m:t>
                            </m:r>
                            <m:sSub>
                              <m:sSubPr>
                                <m:ctrlPr>
                                  <a:rPr lang="en-US" sz="1800" i="1">
                                    <a:latin typeface="Cambria Math" charset="0"/>
                                    <a:ea typeface="Times New Roman" charset="0"/>
                                    <a:cs typeface="Times New Roman" charset="0"/>
                                  </a:rPr>
                                </m:ctrlPr>
                              </m:sSubPr>
                              <m:e>
                                <m:bar>
                                  <m:barPr>
                                    <m:ctrlPr>
                                      <a:rPr lang="en-US" sz="1800" i="1" smtClean="0">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b>
                            </m:sSub>
                          </m:e>
                        </m:eqArr>
                      </m:e>
                    </m:d>
                  </m:oMath>
                </a14:m>
                <a:endParaRPr lang="en-US" sz="1800" i="1" dirty="0" smtClean="0">
                  <a:latin typeface="Times New Roman" charset="0"/>
                  <a:ea typeface="Times New Roman" charset="0"/>
                  <a:cs typeface="Times New Roman" charset="0"/>
                </a:endParaRPr>
              </a:p>
              <a:p>
                <a:r>
                  <a:rPr lang="en-US" sz="1800" dirty="0" smtClean="0">
                    <a:latin typeface="Times New Roman" charset="0"/>
                    <a:ea typeface="Times New Roman" charset="0"/>
                    <a:cs typeface="Times New Roman" charset="0"/>
                  </a:rPr>
                  <a:t>The initial value of short forward position maturing in n-i+1 periods:</a:t>
                </a:r>
                <a14:m>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𝜈</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oMath>
                </a14:m>
                <a:r>
                  <a:rPr lang="en-US" sz="1800" dirty="0">
                    <a:latin typeface="Times New Roman" charset="0"/>
                    <a:ea typeface="Times New Roman" charset="0"/>
                    <a:cs typeface="Times New Roman" charset="0"/>
                  </a:rPr>
                  <a:t>=K</a:t>
                </a:r>
                <a14:m>
                  <m:oMath xmlns:m="http://schemas.openxmlformats.org/officeDocument/2006/math">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𝑅</m:t>
                        </m:r>
                      </m:e>
                      <m:sup>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𝑖</m:t>
                        </m:r>
                        <m:r>
                          <a:rPr lang="en-US" sz="1800" i="1" dirty="0">
                            <a:latin typeface="Cambria Math" charset="0"/>
                            <a:ea typeface="Times New Roman" charset="0"/>
                            <a:cs typeface="Times New Roman" charset="0"/>
                          </a:rPr>
                          <m:t>+1</m:t>
                        </m:r>
                      </m:sup>
                    </m:sSup>
                  </m:oMath>
                </a14:m>
                <a:r>
                  <a:rPr lang="en-US" sz="1800" dirty="0">
                    <a:latin typeface="Times New Roman" charset="0"/>
                    <a:ea typeface="Times New Roman" charset="0"/>
                    <a:cs typeface="Times New Roman" charset="0"/>
                  </a:rPr>
                  <a:t>- </a:t>
                </a:r>
                <a14:m>
                  <m:oMath xmlns:m="http://schemas.openxmlformats.org/officeDocument/2006/math">
                    <m:r>
                      <m:rPr>
                        <m:nor/>
                      </m:rPr>
                      <a:rPr lang="en-US" sz="1800" dirty="0">
                        <a:latin typeface="Times New Roman" charset="0"/>
                        <a:ea typeface="Times New Roman" charset="0"/>
                        <a:cs typeface="Times New Roman" charset="0"/>
                      </a:rPr>
                      <m:t>𝓈</m:t>
                    </m:r>
                    <m:r>
                      <a:rPr lang="en-US" sz="1800" i="1" dirty="0">
                        <a:latin typeface="Cambria Math" charset="0"/>
                        <a:ea typeface="Times New Roman" charset="0"/>
                        <a:cs typeface="Times New Roman" charset="0"/>
                      </a:rPr>
                      <m:t> </m:t>
                    </m:r>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𝐷</m:t>
                        </m:r>
                      </m:e>
                      <m:sup>
                        <m:r>
                          <a:rPr lang="en-US" sz="1800" i="1" dirty="0">
                            <a:latin typeface="Cambria Math" charset="0"/>
                            <a:ea typeface="Times New Roman" charset="0"/>
                            <a:cs typeface="Times New Roman" charset="0"/>
                          </a:rPr>
                          <m:t>𝑛</m:t>
                        </m:r>
                      </m:sup>
                    </m:sSup>
                  </m:oMath>
                </a14:m>
                <a:endParaRPr lang="en-US" sz="1800" dirty="0">
                  <a:latin typeface="Times New Roman" charset="0"/>
                  <a:ea typeface="Times New Roman" charset="0"/>
                  <a:cs typeface="Times New Roman" charset="0"/>
                </a:endParaRPr>
              </a:p>
              <a:p>
                <a:endParaRPr lang="en-US" sz="1800" dirty="0" smtClean="0">
                  <a:latin typeface="Times New Roman" charset="0"/>
                  <a:ea typeface="Times New Roman" charset="0"/>
                  <a:cs typeface="Times New Roman" charset="0"/>
                </a:endParaRPr>
              </a:p>
              <a:p>
                <a:pPr marL="0" indent="0">
                  <a:buNone/>
                </a:pPr>
                <a14:m>
                  <m:oMathPara xmlns:m="http://schemas.openxmlformats.org/officeDocument/2006/math">
                    <m:oMathParaPr>
                      <m:jc m:val="center"/>
                    </m:oMathParaPr>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𝑏</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e>
                      </m:d>
                      <m:r>
                        <a:rPr lang="en-US" sz="1800" i="1">
                          <a:latin typeface="Cambria Math" charset="0"/>
                          <a:ea typeface="Times New Roman" charset="0"/>
                          <a:cs typeface="Times New Roman" charset="0"/>
                        </a:rPr>
                        <m:t>=</m:t>
                      </m:r>
                      <m:nary>
                        <m:naryPr>
                          <m:chr m:val="∑"/>
                          <m:ctrlPr>
                            <a:rPr lang="is-IS" sz="1800" i="1" dirty="0">
                              <a:latin typeface="Cambria Math" charset="0"/>
                              <a:ea typeface="Times New Roman" charset="0"/>
                              <a:cs typeface="Times New Roman" charset="0"/>
                            </a:rPr>
                          </m:ctrlPr>
                        </m:naryPr>
                        <m:sub>
                          <m:r>
                            <a:rPr lang="en-US" sz="1800" i="1" dirty="0">
                              <a:latin typeface="Cambria Math" charset="0"/>
                              <a:ea typeface="Times New Roman" charset="0"/>
                              <a:cs typeface="Times New Roman" charset="0"/>
                            </a:rPr>
                            <m:t>𝐽</m:t>
                          </m:r>
                          <m:r>
                            <a:rPr lang="en-US" sz="1800" i="1" dirty="0">
                              <a:latin typeface="Cambria Math" charset="0"/>
                              <a:ea typeface="Times New Roman" charset="0"/>
                              <a:cs typeface="Times New Roman" charset="0"/>
                            </a:rPr>
                            <m:t>=1</m:t>
                          </m:r>
                        </m:sub>
                        <m:sup>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𝑖</m:t>
                          </m:r>
                          <m:r>
                            <a:rPr lang="en-US" sz="1800" i="1" dirty="0">
                              <a:latin typeface="Cambria Math" charset="0"/>
                              <a:ea typeface="Times New Roman" charset="0"/>
                              <a:cs typeface="Times New Roman" charset="0"/>
                            </a:rPr>
                            <m:t>+1</m:t>
                          </m:r>
                        </m:sup>
                        <m:e>
                          <m:r>
                            <a:rPr lang="en-US" sz="1800" i="1" dirty="0">
                              <a:latin typeface="Cambria Math" charset="0"/>
                              <a:ea typeface="Times New Roman" charset="0"/>
                              <a:cs typeface="Times New Roman" charset="0"/>
                            </a:rPr>
                            <m:t>(</m:t>
                          </m:r>
                          <m:f>
                            <m:fPr>
                              <m:ctrlPr>
                                <a:rPr lang="mr-IN" sz="1800" i="1" dirty="0">
                                  <a:latin typeface="Cambria Math" charset="0"/>
                                  <a:ea typeface="Times New Roman" charset="0"/>
                                  <a:cs typeface="Times New Roman" charset="0"/>
                                </a:rPr>
                              </m:ctrlPr>
                            </m:fPr>
                            <m:num>
                              <m:r>
                                <m:rPr>
                                  <m:nor/>
                                </m:rPr>
                                <a:rPr lang="en-US" sz="1800" dirty="0">
                                  <a:latin typeface="Times New Roman" charset="0"/>
                                  <a:ea typeface="Times New Roman" charset="0"/>
                                  <a:cs typeface="Times New Roman" charset="0"/>
                                </a:rPr>
                                <m:t>𝓈</m:t>
                              </m:r>
                            </m:num>
                            <m:den>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𝑗</m:t>
                                  </m:r>
                                  <m:r>
                                    <a:rPr lang="en-US" sz="1800" i="1">
                                      <a:latin typeface="Cambria Math" charset="0"/>
                                      <a:ea typeface="Times New Roman" charset="0"/>
                                      <a:cs typeface="Times New Roman" charset="0"/>
                                    </a:rPr>
                                    <m:t>+1,</m:t>
                                  </m:r>
                                </m:sub>
                              </m:sSub>
                            </m:den>
                          </m:f>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m:t>
                              </m:r>
                            </m:e>
                            <m:sup>
                              <m:r>
                                <a:rPr lang="mr-IN" sz="1800" i="1" dirty="0">
                                  <a:latin typeface="Cambria Math" charset="0"/>
                                  <a:ea typeface="Times New Roman" charset="0"/>
                                  <a:cs typeface="Times New Roman" charset="0"/>
                                </a:rPr>
                                <m:t>𝛾</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𝜖</m:t>
                              </m:r>
                            </m:sup>
                          </m:sSup>
                        </m:e>
                      </m:nary>
                      <m:nary>
                        <m:naryPr>
                          <m:chr m:val="∑"/>
                          <m:ctrlPr>
                            <a:rPr lang="is-IS" sz="1800" i="1" dirty="0">
                              <a:latin typeface="Cambria Math" charset="0"/>
                              <a:ea typeface="Times New Roman" charset="0"/>
                              <a:cs typeface="Times New Roman" charset="0"/>
                            </a:rPr>
                          </m:ctrlPr>
                        </m:naryPr>
                        <m:sub>
                          <m:r>
                            <m:rPr>
                              <m:brk m:alnAt="23"/>
                            </m:rP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=0</m:t>
                          </m:r>
                        </m:sub>
                        <m:sup>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−1</m:t>
                          </m:r>
                        </m:sup>
                        <m:e>
                          <m:f>
                            <m:fP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(2</m:t>
                              </m:r>
                              <m:r>
                                <a:rPr lang="en-US" sz="1800" i="1" dirty="0">
                                  <a:latin typeface="Cambria Math" charset="0"/>
                                  <a:ea typeface="Times New Roman" charset="0"/>
                                  <a:cs typeface="Times New Roman" charset="0"/>
                                </a:rPr>
                                <m:t>𝜖</m:t>
                              </m:r>
                              <m:r>
                                <m:rPr>
                                  <m:sty m:val="p"/>
                                </m:rPr>
                                <a:rPr lang="en-US" sz="1800" dirty="0">
                                  <a:latin typeface="Cambria Math" charset="0"/>
                                  <a:ea typeface="Times New Roman" charset="0"/>
                                  <a:cs typeface="Times New Roman" charset="0"/>
                                </a:rPr>
                                <m:t>ln</m:t>
                              </m:r>
                              <m:r>
                                <a:rPr lang="en-US" sz="1800" i="1" dirty="0">
                                  <a:latin typeface="Cambria Math" charset="0"/>
                                  <a:ea typeface="Times New Roman" charset="0"/>
                                  <a:cs typeface="Times New Roman" charset="0"/>
                                </a:rPr>
                                <m:t>(</m:t>
                              </m:r>
                              <m:f>
                                <m:fPr>
                                  <m:ctrlPr>
                                    <a:rPr lang="mr-IN" sz="1800" i="1" dirty="0">
                                      <a:latin typeface="Cambria Math" charset="0"/>
                                      <a:ea typeface="Times New Roman" charset="0"/>
                                      <a:cs typeface="Times New Roman" charset="0"/>
                                    </a:rPr>
                                  </m:ctrlPr>
                                </m:fPr>
                                <m:num>
                                  <m:r>
                                    <m:rPr>
                                      <m:nor/>
                                    </m:rPr>
                                    <a:rPr lang="en-US" sz="1800" dirty="0">
                                      <a:latin typeface="Times New Roman" charset="0"/>
                                      <a:ea typeface="Times New Roman" charset="0"/>
                                      <a:cs typeface="Times New Roman" charset="0"/>
                                    </a:rPr>
                                    <m:t>𝓈</m:t>
                                  </m:r>
                                </m:num>
                                <m:den>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𝑗</m:t>
                                      </m:r>
                                      <m:r>
                                        <a:rPr lang="en-US" sz="1800" i="1">
                                          <a:latin typeface="Cambria Math" charset="0"/>
                                          <a:ea typeface="Times New Roman" charset="0"/>
                                          <a:cs typeface="Times New Roman" charset="0"/>
                                        </a:rPr>
                                        <m:t>+1,</m:t>
                                      </m:r>
                                    </m:sub>
                                  </m:sSub>
                                </m:den>
                              </m:f>
                              <m:r>
                                <a:rPr lang="en-US" sz="1800" i="1" dirty="0">
                                  <a:latin typeface="Cambria Math" charset="0"/>
                                  <a:ea typeface="Times New Roman" charset="0"/>
                                  <a:cs typeface="Times New Roman" charset="0"/>
                                </a:rPr>
                                <m:t>)</m:t>
                              </m:r>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m:t>
                                  </m:r>
                                </m:e>
                                <m:sup>
                                  <m:r>
                                    <a:rPr lang="en-US" sz="1800" i="1" dirty="0">
                                      <a:latin typeface="Cambria Math" charset="0"/>
                                      <a:ea typeface="Times New Roman" charset="0"/>
                                      <a:cs typeface="Times New Roman" charset="0"/>
                                    </a:rPr>
                                    <m:t>𝑘</m:t>
                                  </m:r>
                                </m:sup>
                              </m:sSup>
                            </m:num>
                            <m:den>
                              <m:r>
                                <a:rPr lang="en-US" sz="1800" i="1" dirty="0">
                                  <a:latin typeface="Cambria Math" charset="0"/>
                                  <a:ea typeface="Times New Roman" charset="0"/>
                                  <a:cs typeface="Times New Roman" charset="0"/>
                                </a:rPr>
                                <m:t>𝐾</m:t>
                              </m:r>
                              <m:r>
                                <a:rPr lang="en-US" sz="1800" i="1" dirty="0">
                                  <a:latin typeface="Cambria Math" charset="0"/>
                                  <a:ea typeface="Times New Roman" charset="0"/>
                                  <a:cs typeface="Times New Roman" charset="0"/>
                                </a:rPr>
                                <m:t>!</m:t>
                              </m:r>
                            </m:den>
                          </m:f>
                          <m:nary>
                            <m:naryPr>
                              <m:chr m:val="∑"/>
                              <m:ctrlPr>
                                <a:rPr lang="is-IS" sz="1800" i="1" dirty="0">
                                  <a:latin typeface="Cambria Math" charset="0"/>
                                  <a:ea typeface="Times New Roman" charset="0"/>
                                  <a:cs typeface="Times New Roman" charset="0"/>
                                </a:rPr>
                              </m:ctrlPr>
                            </m:naryPr>
                            <m:sub>
                              <m:r>
                                <a:rPr lang="en-US" sz="1800" i="1" dirty="0">
                                  <a:latin typeface="Cambria Math" charset="0"/>
                                  <a:ea typeface="Times New Roman" charset="0"/>
                                  <a:cs typeface="Times New Roman" charset="0"/>
                                </a:rPr>
                                <m:t>𝑙</m:t>
                              </m:r>
                              <m:r>
                                <a:rPr lang="en-US" sz="1800" i="1" dirty="0">
                                  <a:latin typeface="Cambria Math" charset="0"/>
                                  <a:ea typeface="Times New Roman" charset="0"/>
                                  <a:cs typeface="Times New Roman" charset="0"/>
                                </a:rPr>
                                <m:t>=0</m:t>
                              </m:r>
                            </m:sub>
                            <m:sup>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−1</m:t>
                              </m:r>
                            </m:sup>
                            <m:e>
                              <m:d>
                                <m:dPr>
                                  <m:ctrlPr>
                                    <a:rPr lang="mr-IN" sz="1800" i="1" dirty="0">
                                      <a:latin typeface="Cambria Math" charset="0"/>
                                      <a:ea typeface="Times New Roman" charset="0"/>
                                      <a:cs typeface="Times New Roman" charset="0"/>
                                    </a:rPr>
                                  </m:ctrlPr>
                                </m:dPr>
                                <m:e>
                                  <m:f>
                                    <m:fPr>
                                      <m:type m:val="noBa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−1+</m:t>
                                      </m:r>
                                      <m:r>
                                        <a:rPr lang="en-US" sz="1800" i="1" dirty="0">
                                          <a:latin typeface="Cambria Math" charset="0"/>
                                          <a:ea typeface="Times New Roman" charset="0"/>
                                          <a:cs typeface="Times New Roman" charset="0"/>
                                        </a:rPr>
                                        <m:t>𝑙</m:t>
                                      </m:r>
                                    </m:num>
                                    <m:den>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−1</m:t>
                                      </m:r>
                                    </m:den>
                                  </m:f>
                                </m:e>
                              </m:d>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𝑞</m:t>
                                  </m:r>
                                </m:e>
                                <m:sup>
                                  <m:r>
                                    <a:rPr lang="en-US" sz="1800" i="1" dirty="0">
                                      <a:latin typeface="Cambria Math" charset="0"/>
                                      <a:ea typeface="Times New Roman" charset="0"/>
                                      <a:cs typeface="Times New Roman" charset="0"/>
                                    </a:rPr>
                                    <m:t>𝑗</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𝑝</m:t>
                                  </m:r>
                                </m:e>
                                <m:sup>
                                  <m: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𝑙</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𝑅</m:t>
                                  </m:r>
                                </m:e>
                                <m:sup>
                                  <m:r>
                                    <a:rPr lang="en-US" sz="1800" i="1" dirty="0">
                                      <a:latin typeface="Cambria Math" charset="0"/>
                                      <a:ea typeface="Times New Roman" charset="0"/>
                                      <a:cs typeface="Times New Roman" charset="0"/>
                                    </a:rPr>
                                    <m:t>𝑗</m:t>
                                  </m:r>
                                </m:sup>
                              </m:sSup>
                              <m:r>
                                <a:rPr lang="en-US" sz="1800" i="1" dirty="0">
                                  <a:latin typeface="Cambria Math" charset="0"/>
                                  <a:ea typeface="Times New Roman" charset="0"/>
                                  <a:cs typeface="Times New Roman" charset="0"/>
                                </a:rPr>
                                <m:t>𝑟</m:t>
                              </m:r>
                              <m:r>
                                <m:rPr>
                                  <m:sty m:val="p"/>
                                </m:rPr>
                                <a:rPr lang="en-US" sz="1800" dirty="0">
                                  <a:latin typeface="Cambria Math" charset="0"/>
                                  <a:ea typeface="Times New Roman" charset="0"/>
                                  <a:cs typeface="Times New Roman" charset="0"/>
                                </a:rPr>
                                <m:t>Δ</m:t>
                              </m:r>
                            </m:e>
                          </m:nary>
                        </m:e>
                      </m:nary>
                    </m:oMath>
                  </m:oMathPara>
                </a14:m>
                <a:endParaRPr lang="en-US" sz="1800" i="1" dirty="0" smtClean="0">
                  <a:latin typeface="Times New Roman" charset="0"/>
                  <a:ea typeface="Times New Roman" charset="0"/>
                  <a:cs typeface="Times New Roman" charset="0"/>
                </a:endParaRPr>
              </a:p>
              <a:p>
                <a:pPr marL="0" indent="0">
                  <a:buNone/>
                </a:pPr>
                <a14:m>
                  <m:oMathPara xmlns:m="http://schemas.openxmlformats.org/officeDocument/2006/math">
                    <m:oMathParaPr>
                      <m:jc m:val="center"/>
                    </m:oMathParaPr>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𝐴</m:t>
                          </m:r>
                        </m:e>
                        <m:sub>
                          <m:r>
                            <a:rPr lang="en-US" sz="1800" i="1">
                              <a:latin typeface="Cambria Math" charset="0"/>
                              <a:ea typeface="Times New Roman" charset="0"/>
                              <a:cs typeface="Times New Roman" charset="0"/>
                            </a:rPr>
                            <m:t>𝑖</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m:rPr>
                              <m:nor/>
                            </m:rPr>
                            <a:rPr lang="en-US" sz="1800" dirty="0">
                              <a:latin typeface="Times New Roman" charset="0"/>
                              <a:ea typeface="Times New Roman" charset="0"/>
                              <a:cs typeface="Times New Roman" charset="0"/>
                            </a:rPr>
                            <m:t>𝓈</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h</m:t>
                          </m:r>
                        </m:e>
                      </m:d>
                      <m:r>
                        <a:rPr lang="en-US" sz="1800" i="1">
                          <a:latin typeface="Cambria Math" charset="0"/>
                          <a:ea typeface="Times New Roman" charset="0"/>
                          <a:cs typeface="Times New Roman" charset="0"/>
                        </a:rPr>
                        <m:t>=</m:t>
                      </m:r>
                      <m:nary>
                        <m:naryPr>
                          <m:chr m:val="∑"/>
                          <m:ctrlPr>
                            <a:rPr lang="is-IS" sz="1800" i="1" dirty="0">
                              <a:latin typeface="Cambria Math" charset="0"/>
                              <a:ea typeface="Times New Roman" charset="0"/>
                              <a:cs typeface="Times New Roman" charset="0"/>
                            </a:rPr>
                          </m:ctrlPr>
                        </m:naryPr>
                        <m:sub>
                          <m:r>
                            <a:rPr lang="en-US" sz="1800" i="1" dirty="0">
                              <a:latin typeface="Cambria Math" charset="0"/>
                              <a:ea typeface="Times New Roman" charset="0"/>
                              <a:cs typeface="Times New Roman" charset="0"/>
                            </a:rPr>
                            <m:t>𝐽</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h</m:t>
                          </m:r>
                        </m:sub>
                        <m:sup>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𝑖</m:t>
                          </m:r>
                          <m:r>
                            <a:rPr lang="en-US" sz="1800" i="1" dirty="0">
                              <a:latin typeface="Cambria Math" charset="0"/>
                              <a:ea typeface="Times New Roman" charset="0"/>
                              <a:cs typeface="Times New Roman" charset="0"/>
                            </a:rPr>
                            <m:t>+1</m:t>
                          </m:r>
                        </m:sup>
                        <m:e>
                          <m:r>
                            <a:rPr lang="en-US" sz="1800" i="1" dirty="0">
                              <a:latin typeface="Cambria Math" charset="0"/>
                              <a:ea typeface="Times New Roman" charset="0"/>
                              <a:cs typeface="Times New Roman" charset="0"/>
                            </a:rPr>
                            <m:t>(</m:t>
                          </m:r>
                          <m:f>
                            <m:fPr>
                              <m:ctrlPr>
                                <a:rPr lang="mr-IN" sz="1800" i="1" dirty="0">
                                  <a:latin typeface="Cambria Math" charset="0"/>
                                  <a:ea typeface="Times New Roman" charset="0"/>
                                  <a:cs typeface="Times New Roman" charset="0"/>
                                </a:rPr>
                              </m:ctrlPr>
                            </m:fPr>
                            <m:num>
                              <m:r>
                                <m:rPr>
                                  <m:nor/>
                                </m:rPr>
                                <a:rPr lang="en-US" sz="1800" dirty="0">
                                  <a:latin typeface="Times New Roman" charset="0"/>
                                  <a:ea typeface="Times New Roman" charset="0"/>
                                  <a:cs typeface="Times New Roman" charset="0"/>
                                </a:rPr>
                                <m:t>𝓈</m:t>
                              </m:r>
                            </m:num>
                            <m:den>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a:rPr lang="en-US" sz="1800" i="1">
                                          <a:latin typeface="Cambria Math" charset="0"/>
                                          <a:ea typeface="Times New Roman" charset="0"/>
                                          <a:cs typeface="Times New Roman" charset="0"/>
                                        </a:rPr>
                                        <m:t>𝑆</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𝑗</m:t>
                                  </m:r>
                                  <m:r>
                                    <a:rPr lang="en-US" sz="1800" i="1">
                                      <a:latin typeface="Cambria Math" charset="0"/>
                                      <a:ea typeface="Times New Roman" charset="0"/>
                                      <a:cs typeface="Times New Roman" charset="0"/>
                                    </a:rPr>
                                    <m:t>+1,</m:t>
                                  </m:r>
                                </m:sub>
                              </m:sSub>
                            </m:den>
                          </m:f>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m:t>
                              </m:r>
                            </m:e>
                            <m:sup>
                              <m:r>
                                <a:rPr lang="mr-IN" sz="1800" i="1" dirty="0">
                                  <a:latin typeface="Cambria Math" charset="0"/>
                                  <a:ea typeface="Times New Roman" charset="0"/>
                                  <a:cs typeface="Times New Roman" charset="0"/>
                                </a:rPr>
                                <m:t>𝛾</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𝜖</m:t>
                              </m:r>
                            </m:sup>
                          </m:sSup>
                        </m:e>
                      </m:nary>
                      <m:nary>
                        <m:naryPr>
                          <m:chr m:val="∑"/>
                          <m:ctrlPr>
                            <a:rPr lang="is-IS" sz="1800" i="1" dirty="0">
                              <a:latin typeface="Cambria Math" charset="0"/>
                              <a:ea typeface="Times New Roman" charset="0"/>
                              <a:cs typeface="Times New Roman" charset="0"/>
                            </a:rPr>
                          </m:ctrlPr>
                        </m:naryPr>
                        <m:sub>
                          <m:r>
                            <m:rPr>
                              <m:brk m:alnAt="23"/>
                            </m:rP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=0</m:t>
                          </m:r>
                        </m:sub>
                        <m:sup>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−1</m:t>
                          </m:r>
                        </m:sup>
                        <m:e>
                          <m:f>
                            <m:fP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(2</m:t>
                              </m:r>
                              <m:r>
                                <a:rPr lang="en-US" sz="1800" i="1" dirty="0">
                                  <a:latin typeface="Cambria Math" charset="0"/>
                                  <a:ea typeface="Times New Roman" charset="0"/>
                                  <a:cs typeface="Times New Roman" charset="0"/>
                                </a:rPr>
                                <m:t>𝜖</m:t>
                              </m:r>
                              <m:r>
                                <m:rPr>
                                  <m:sty m:val="p"/>
                                </m:rPr>
                                <a:rPr lang="en-US" sz="1800" dirty="0">
                                  <a:latin typeface="Cambria Math" charset="0"/>
                                  <a:ea typeface="Times New Roman" charset="0"/>
                                  <a:cs typeface="Times New Roman" charset="0"/>
                                </a:rPr>
                                <m:t>ln</m:t>
                              </m:r>
                              <m:r>
                                <a:rPr lang="en-US" sz="1800" i="1" dirty="0">
                                  <a:latin typeface="Cambria Math" charset="0"/>
                                  <a:ea typeface="Times New Roman" charset="0"/>
                                  <a:cs typeface="Times New Roman" charset="0"/>
                                </a:rPr>
                                <m:t>(</m:t>
                              </m:r>
                              <m:f>
                                <m:fPr>
                                  <m:ctrlPr>
                                    <a:rPr lang="mr-IN" sz="1800" i="1" dirty="0">
                                      <a:latin typeface="Cambria Math" charset="0"/>
                                      <a:ea typeface="Times New Roman" charset="0"/>
                                      <a:cs typeface="Times New Roman" charset="0"/>
                                    </a:rPr>
                                  </m:ctrlPr>
                                </m:fPr>
                                <m:num>
                                  <m:r>
                                    <m:rPr>
                                      <m:nor/>
                                    </m:rPr>
                                    <a:rPr lang="en-US" sz="1800" dirty="0">
                                      <a:latin typeface="Times New Roman" charset="0"/>
                                      <a:ea typeface="Times New Roman" charset="0"/>
                                      <a:cs typeface="Times New Roman" charset="0"/>
                                    </a:rPr>
                                    <m:t>𝓈</m:t>
                                  </m:r>
                                </m:num>
                                <m:den>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𝑛</m:t>
                                      </m:r>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𝑗</m:t>
                                      </m:r>
                                      <m:r>
                                        <a:rPr lang="en-US" sz="1800" i="1">
                                          <a:latin typeface="Cambria Math" charset="0"/>
                                          <a:ea typeface="Times New Roman" charset="0"/>
                                          <a:cs typeface="Times New Roman" charset="0"/>
                                        </a:rPr>
                                        <m:t>+1,</m:t>
                                      </m:r>
                                    </m:sub>
                                  </m:sSub>
                                </m:den>
                              </m:f>
                              <m:r>
                                <a:rPr lang="en-US" sz="1800" i="1" dirty="0">
                                  <a:latin typeface="Cambria Math" charset="0"/>
                                  <a:ea typeface="Times New Roman" charset="0"/>
                                  <a:cs typeface="Times New Roman" charset="0"/>
                                </a:rPr>
                                <m:t>)</m:t>
                              </m:r>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m:t>
                                  </m:r>
                                </m:e>
                                <m:sup>
                                  <m:r>
                                    <a:rPr lang="en-US" sz="1800" i="1" dirty="0">
                                      <a:latin typeface="Cambria Math" charset="0"/>
                                      <a:ea typeface="Times New Roman" charset="0"/>
                                      <a:cs typeface="Times New Roman" charset="0"/>
                                    </a:rPr>
                                    <m:t>𝑘</m:t>
                                  </m:r>
                                </m:sup>
                              </m:sSup>
                            </m:num>
                            <m:den>
                              <m:r>
                                <a:rPr lang="en-US" sz="1800" i="1" dirty="0">
                                  <a:latin typeface="Cambria Math" charset="0"/>
                                  <a:ea typeface="Times New Roman" charset="0"/>
                                  <a:cs typeface="Times New Roman" charset="0"/>
                                </a:rPr>
                                <m:t>𝐾</m:t>
                              </m:r>
                              <m:r>
                                <a:rPr lang="en-US" sz="1800" i="1" dirty="0">
                                  <a:latin typeface="Cambria Math" charset="0"/>
                                  <a:ea typeface="Times New Roman" charset="0"/>
                                  <a:cs typeface="Times New Roman" charset="0"/>
                                </a:rPr>
                                <m:t>!</m:t>
                              </m:r>
                            </m:den>
                          </m:f>
                          <m:nary>
                            <m:naryPr>
                              <m:chr m:val="∑"/>
                              <m:ctrlPr>
                                <a:rPr lang="is-IS" sz="1800" i="1" dirty="0">
                                  <a:latin typeface="Cambria Math" charset="0"/>
                                  <a:ea typeface="Times New Roman" charset="0"/>
                                  <a:cs typeface="Times New Roman" charset="0"/>
                                </a:rPr>
                              </m:ctrlPr>
                            </m:naryPr>
                            <m:sub>
                              <m:r>
                                <a:rPr lang="en-US" sz="1800" i="1" dirty="0">
                                  <a:latin typeface="Cambria Math" charset="0"/>
                                  <a:ea typeface="Times New Roman" charset="0"/>
                                  <a:cs typeface="Times New Roman" charset="0"/>
                                </a:rPr>
                                <m:t>𝑙</m:t>
                              </m:r>
                              <m:r>
                                <a:rPr lang="en-US" sz="1800" i="1" dirty="0">
                                  <a:latin typeface="Cambria Math" charset="0"/>
                                  <a:ea typeface="Times New Roman" charset="0"/>
                                  <a:cs typeface="Times New Roman" charset="0"/>
                                </a:rPr>
                                <m:t>=0</m:t>
                              </m:r>
                            </m:sub>
                            <m:sup>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−1</m:t>
                              </m:r>
                            </m:sup>
                            <m:e>
                              <m:d>
                                <m:dPr>
                                  <m:ctrlPr>
                                    <a:rPr lang="mr-IN" sz="1800" i="1" dirty="0">
                                      <a:latin typeface="Cambria Math" charset="0"/>
                                      <a:ea typeface="Times New Roman" charset="0"/>
                                      <a:cs typeface="Times New Roman" charset="0"/>
                                    </a:rPr>
                                  </m:ctrlPr>
                                </m:dPr>
                                <m:e>
                                  <m:f>
                                    <m:fPr>
                                      <m:type m:val="noBa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𝑛</m:t>
                                      </m:r>
                                      <m:r>
                                        <a:rPr lang="en-US" sz="1800" i="1" dirty="0">
                                          <a:latin typeface="Cambria Math" charset="0"/>
                                          <a:ea typeface="Times New Roman" charset="0"/>
                                          <a:cs typeface="Times New Roman" charset="0"/>
                                        </a:rPr>
                                        <m:t>−1+</m:t>
                                      </m:r>
                                      <m:r>
                                        <a:rPr lang="en-US" sz="1800" i="1" dirty="0">
                                          <a:latin typeface="Cambria Math" charset="0"/>
                                          <a:ea typeface="Times New Roman" charset="0"/>
                                          <a:cs typeface="Times New Roman" charset="0"/>
                                        </a:rPr>
                                        <m:t>𝑙</m:t>
                                      </m:r>
                                    </m:num>
                                    <m:den>
                                      <m:r>
                                        <a:rPr lang="en-US" sz="1800" i="1" dirty="0">
                                          <a:latin typeface="Cambria Math" charset="0"/>
                                          <a:ea typeface="Times New Roman" charset="0"/>
                                          <a:cs typeface="Times New Roman" charset="0"/>
                                        </a:rPr>
                                        <m:t>𝑗</m:t>
                                      </m:r>
                                      <m:r>
                                        <a:rPr lang="en-US" sz="1800" i="1" dirty="0">
                                          <a:latin typeface="Cambria Math" charset="0"/>
                                          <a:ea typeface="Times New Roman" charset="0"/>
                                          <a:cs typeface="Times New Roman" charset="0"/>
                                        </a:rPr>
                                        <m:t>−1</m:t>
                                      </m:r>
                                    </m:den>
                                  </m:f>
                                </m:e>
                              </m:d>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𝑞</m:t>
                                  </m:r>
                                </m:e>
                                <m:sup>
                                  <m:r>
                                    <a:rPr lang="en-US" sz="1800" i="1" dirty="0">
                                      <a:latin typeface="Cambria Math" charset="0"/>
                                      <a:ea typeface="Times New Roman" charset="0"/>
                                      <a:cs typeface="Times New Roman" charset="0"/>
                                    </a:rPr>
                                    <m:t>𝑗</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𝑝</m:t>
                                  </m:r>
                                </m:e>
                                <m:sup>
                                  <m:r>
                                    <a:rPr lang="en-US" sz="1800" i="1" dirty="0">
                                      <a:latin typeface="Cambria Math" charset="0"/>
                                      <a:ea typeface="Times New Roman" charset="0"/>
                                      <a:cs typeface="Times New Roman" charset="0"/>
                                    </a:rPr>
                                    <m:t>𝑘</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𝑙</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𝑅</m:t>
                                  </m:r>
                                </m:e>
                                <m:sup>
                                  <m:r>
                                    <a:rPr lang="en-US" sz="1800" i="1" dirty="0">
                                      <a:latin typeface="Cambria Math" charset="0"/>
                                      <a:ea typeface="Times New Roman" charset="0"/>
                                      <a:cs typeface="Times New Roman" charset="0"/>
                                    </a:rPr>
                                    <m:t>𝑗</m:t>
                                  </m:r>
                                </m:sup>
                              </m:sSup>
                              <m:r>
                                <a:rPr lang="en-US" sz="1800" i="1" dirty="0">
                                  <a:latin typeface="Cambria Math" charset="0"/>
                                  <a:ea typeface="Times New Roman" charset="0"/>
                                  <a:cs typeface="Times New Roman" charset="0"/>
                                </a:rPr>
                                <m:t>𝑟</m:t>
                              </m:r>
                              <m:r>
                                <m:rPr>
                                  <m:sty m:val="p"/>
                                </m:rPr>
                                <a:rPr lang="en-US" sz="1800" dirty="0">
                                  <a:latin typeface="Cambria Math" charset="0"/>
                                  <a:ea typeface="Times New Roman" charset="0"/>
                                  <a:cs typeface="Times New Roman" charset="0"/>
                                </a:rPr>
                                <m:t>Δ</m:t>
                              </m:r>
                            </m:e>
                          </m:nary>
                        </m:e>
                      </m:nary>
                    </m:oMath>
                  </m:oMathPara>
                </a14:m>
                <a:endParaRPr lang="en-US" sz="1800" dirty="0" smtClean="0">
                  <a:latin typeface="Times New Roman" charset="0"/>
                  <a:ea typeface="Times New Roman" charset="0"/>
                  <a:cs typeface="Times New Roman" charset="0"/>
                </a:endParaRPr>
              </a:p>
              <a:p>
                <a:pPr marL="0" indent="0" algn="ctr">
                  <a:buNone/>
                </a:pPr>
                <a14:m>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𝑐</m:t>
                        </m:r>
                      </m:e>
                      <m:sub>
                        <m:r>
                          <a:rPr lang="en-US" sz="1800" i="1">
                            <a:latin typeface="Cambria Math" charset="0"/>
                            <a:ea typeface="Times New Roman" charset="0"/>
                            <a:cs typeface="Times New Roman" charset="0"/>
                          </a:rPr>
                          <m:t>1</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𝑚</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𝐾</m:t>
                        </m:r>
                      </m:e>
                    </m:d>
                  </m:oMath>
                </a14:m>
                <a:r>
                  <a:rPr lang="en-US" sz="1800" dirty="0">
                    <a:latin typeface="Times New Roman" charset="0"/>
                    <a:ea typeface="Times New Roman" charset="0"/>
                    <a:cs typeface="Times New Roman" charset="0"/>
                  </a:rPr>
                  <a:t>=</a:t>
                </a:r>
                <a14:m>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𝐴</m:t>
                        </m:r>
                      </m:e>
                      <m:sub>
                        <m:r>
                          <a:rPr lang="en-US" sz="1800" i="1">
                            <a:latin typeface="Cambria Math" charset="0"/>
                            <a:ea typeface="Times New Roman" charset="0"/>
                            <a:cs typeface="Times New Roman" charset="0"/>
                          </a:rPr>
                          <m:t>1</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𝑚</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𝐾</m:t>
                        </m:r>
                        <m:r>
                          <a:rPr lang="en-US" sz="1800" i="1">
                            <a:latin typeface="Cambria Math" charset="0"/>
                            <a:ea typeface="Times New Roman" charset="0"/>
                            <a:cs typeface="Times New Roman" charset="0"/>
                          </a:rPr>
                          <m:t>;1</m:t>
                        </m:r>
                      </m:e>
                    </m:d>
                  </m:oMath>
                </a14:m>
                <a:endParaRPr lang="en-US" sz="1800" i="1" dirty="0" smtClean="0">
                  <a:latin typeface="Times New Roman" charset="0"/>
                  <a:ea typeface="Times New Roman" charset="0"/>
                  <a:cs typeface="Times New Roman" charset="0"/>
                </a:endParaRPr>
              </a:p>
              <a:p>
                <a:pPr marL="0" indent="0" algn="ctr">
                  <a:buNone/>
                </a:pPr>
                <a14:m>
                  <m:oMath xmlns:m="http://schemas.openxmlformats.org/officeDocument/2006/math">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𝑐</m:t>
                        </m:r>
                      </m:e>
                      <m:sub>
                        <m:r>
                          <a:rPr lang="en-US" sz="1800" i="1">
                            <a:latin typeface="Cambria Math" charset="0"/>
                            <a:ea typeface="Times New Roman" charset="0"/>
                            <a:cs typeface="Times New Roman" charset="0"/>
                          </a:rPr>
                          <m:t>1</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𝑚</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𝐾</m:t>
                        </m:r>
                      </m:e>
                    </m:d>
                  </m:oMath>
                </a14:m>
                <a:r>
                  <a:rPr lang="en-US" sz="1800" dirty="0">
                    <a:latin typeface="Times New Roman" charset="0"/>
                    <a:ea typeface="Times New Roman" charset="0"/>
                    <a:cs typeface="Times New Roman" charset="0"/>
                  </a:rPr>
                  <a:t>=</a:t>
                </a:r>
                <a14:m>
                  <m:oMath xmlns:m="http://schemas.openxmlformats.org/officeDocument/2006/math">
                    <m:nary>
                      <m:naryPr>
                        <m:chr m:val="∑"/>
                        <m:ctrlPr>
                          <a:rPr lang="is-IS" sz="1800" i="1" dirty="0">
                            <a:latin typeface="Cambria Math" charset="0"/>
                            <a:ea typeface="Times New Roman" charset="0"/>
                            <a:cs typeface="Times New Roman" charset="0"/>
                          </a:rPr>
                        </m:ctrlPr>
                      </m:naryPr>
                      <m:sub>
                        <m:r>
                          <a:rPr lang="en-US" sz="1800" i="1" dirty="0">
                            <a:latin typeface="Cambria Math" charset="0"/>
                            <a:ea typeface="Times New Roman" charset="0"/>
                            <a:cs typeface="Times New Roman" charset="0"/>
                          </a:rPr>
                          <m:t>𝑙</m:t>
                        </m:r>
                        <m:r>
                          <a:rPr lang="en-US" sz="1800" i="1" dirty="0">
                            <a:latin typeface="Cambria Math" charset="0"/>
                            <a:ea typeface="Times New Roman" charset="0"/>
                            <a:cs typeface="Times New Roman" charset="0"/>
                          </a:rPr>
                          <m:t>=0</m:t>
                        </m:r>
                      </m:sub>
                      <m:sup>
                        <m:r>
                          <a:rPr lang="en-US" sz="1800" i="1" dirty="0">
                            <a:latin typeface="Cambria Math" charset="0"/>
                            <a:ea typeface="Times New Roman" charset="0"/>
                            <a:cs typeface="Times New Roman" charset="0"/>
                          </a:rPr>
                          <m:t>𝑚</m:t>
                        </m:r>
                        <m:r>
                          <a:rPr lang="en-US" sz="1800" i="1" dirty="0">
                            <a:latin typeface="Cambria Math" charset="0"/>
                            <a:ea typeface="Times New Roman" charset="0"/>
                            <a:cs typeface="Times New Roman" charset="0"/>
                          </a:rPr>
                          <m:t>−1</m:t>
                        </m:r>
                      </m:sup>
                      <m:e>
                        <m:d>
                          <m:dPr>
                            <m:ctrlPr>
                              <a:rPr lang="mr-IN" sz="1800" i="1" dirty="0">
                                <a:latin typeface="Cambria Math" charset="0"/>
                                <a:ea typeface="Times New Roman" charset="0"/>
                                <a:cs typeface="Times New Roman" charset="0"/>
                              </a:rPr>
                            </m:ctrlPr>
                          </m:dPr>
                          <m:e>
                            <m:f>
                              <m:fPr>
                                <m:type m:val="noBa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𝑚</m:t>
                                </m:r>
                                <m:r>
                                  <a:rPr lang="en-US" sz="1800" i="1" dirty="0">
                                    <a:latin typeface="Cambria Math" charset="0"/>
                                    <a:ea typeface="Times New Roman" charset="0"/>
                                    <a:cs typeface="Times New Roman" charset="0"/>
                                  </a:rPr>
                                  <m:t>−1−</m:t>
                                </m:r>
                                <m:r>
                                  <a:rPr lang="en-US" sz="1800" i="1" dirty="0">
                                    <a:latin typeface="Cambria Math" charset="0"/>
                                    <a:ea typeface="Times New Roman" charset="0"/>
                                    <a:cs typeface="Times New Roman" charset="0"/>
                                  </a:rPr>
                                  <m:t>𝑙</m:t>
                                </m:r>
                              </m:num>
                              <m:den>
                                <m:r>
                                  <a:rPr lang="en-US" sz="1800" i="1" dirty="0">
                                    <a:latin typeface="Cambria Math" charset="0"/>
                                    <a:ea typeface="Times New Roman" charset="0"/>
                                    <a:cs typeface="Times New Roman" charset="0"/>
                                  </a:rPr>
                                  <m:t>𝑚</m:t>
                                </m:r>
                                <m:r>
                                  <a:rPr lang="en-US" sz="1800" i="1" dirty="0">
                                    <a:latin typeface="Cambria Math" charset="0"/>
                                    <a:ea typeface="Times New Roman" charset="0"/>
                                    <a:cs typeface="Times New Roman" charset="0"/>
                                  </a:rPr>
                                  <m:t>−1</m:t>
                                </m:r>
                              </m:den>
                            </m:f>
                          </m:e>
                        </m:d>
                      </m:e>
                    </m:nary>
                    <m:r>
                      <a:rPr lang="en-US" sz="1800" i="1" dirty="0">
                        <a:latin typeface="Cambria Math" charset="0"/>
                        <a:ea typeface="Times New Roman" charset="0"/>
                        <a:cs typeface="Times New Roman" charset="0"/>
                      </a:rPr>
                      <m:t> </m:t>
                    </m:r>
                    <m:r>
                      <a:rPr lang="en-US" sz="1800" dirty="0">
                        <a:latin typeface="Cambria Math" charset="0"/>
                        <a:ea typeface="Times New Roman" charset="0"/>
                        <a:cs typeface="Times New Roman" charset="0"/>
                      </a:rPr>
                      <m:t>[</m:t>
                    </m:r>
                    <m:r>
                      <a:rPr lang="en-US" sz="1800" i="1">
                        <a:latin typeface="Cambria Math" charset="0"/>
                        <a:ea typeface="Times New Roman" charset="0"/>
                        <a:cs typeface="Times New Roman" charset="0"/>
                      </a:rPr>
                      <m:t>𝐾</m:t>
                    </m:r>
                    <m:sSup>
                      <m:sSupPr>
                        <m:ctrlPr>
                          <a:rPr lang="en-US" sz="1800" i="1" dirty="0">
                            <a:latin typeface="Cambria Math" charset="0"/>
                            <a:ea typeface="Times New Roman" charset="0"/>
                            <a:cs typeface="Times New Roman" charset="0"/>
                          </a:rPr>
                        </m:ctrlPr>
                      </m:sSupPr>
                      <m:e>
                        <m:acc>
                          <m:accPr>
                            <m:chr m:val="̂"/>
                            <m:ctrlPr>
                              <a:rPr lang="en-US" sz="1800" i="1">
                                <a:latin typeface="Cambria Math" charset="0"/>
                                <a:ea typeface="Times New Roman" charset="0"/>
                                <a:cs typeface="Times New Roman" charset="0"/>
                              </a:rPr>
                            </m:ctrlPr>
                          </m:accPr>
                          <m:e>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𝑞</m:t>
                            </m:r>
                          </m:e>
                        </m:acc>
                      </m:e>
                      <m:sup>
                        <m:r>
                          <a:rPr lang="en-US" sz="1800" i="1">
                            <a:latin typeface="Cambria Math" charset="0"/>
                            <a:ea typeface="Times New Roman" charset="0"/>
                            <a:cs typeface="Times New Roman" charset="0"/>
                          </a:rPr>
                          <m:t>𝑙</m:t>
                        </m:r>
                      </m:sup>
                    </m:sSup>
                    <m:sSup>
                      <m:sSupPr>
                        <m:ctrlPr>
                          <a:rPr lang="en-US" sz="1800" i="1" dirty="0">
                            <a:latin typeface="Cambria Math" charset="0"/>
                            <a:ea typeface="Times New Roman" charset="0"/>
                            <a:cs typeface="Times New Roman" charset="0"/>
                          </a:rPr>
                        </m:ctrlPr>
                      </m:sSupPr>
                      <m:e>
                        <m:acc>
                          <m:accPr>
                            <m:chr m:val="̂"/>
                            <m:ctrlPr>
                              <a:rPr lang="en-US" sz="1800" i="1">
                                <a:latin typeface="Cambria Math" charset="0"/>
                                <a:ea typeface="Times New Roman" charset="0"/>
                                <a:cs typeface="Times New Roman" charset="0"/>
                              </a:rPr>
                            </m:ctrlPr>
                          </m:accPr>
                          <m:e>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𝑝</m:t>
                            </m:r>
                          </m:e>
                        </m:acc>
                      </m:e>
                      <m:sup>
                        <m:r>
                          <a:rPr lang="en-US" sz="1800" i="1">
                            <a:latin typeface="Cambria Math" charset="0"/>
                            <a:ea typeface="Times New Roman" charset="0"/>
                            <a:cs typeface="Times New Roman" charset="0"/>
                          </a:rPr>
                          <m:t>𝑚</m:t>
                        </m:r>
                      </m:sup>
                    </m:sSup>
                  </m:oMath>
                </a14:m>
                <a:r>
                  <a:rPr lang="en-US" sz="1800" dirty="0">
                    <a:latin typeface="Times New Roman" charset="0"/>
                    <a:ea typeface="Times New Roman" charset="0"/>
                    <a:cs typeface="Times New Roman" charset="0"/>
                  </a:rPr>
                  <a:t>-K</a:t>
                </a:r>
                <a14:m>
                  <m:oMath xmlns:m="http://schemas.openxmlformats.org/officeDocument/2006/math">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𝑅</m:t>
                        </m:r>
                      </m:e>
                      <m:sup>
                        <m:r>
                          <a:rPr lang="en-US" sz="1800" i="1" dirty="0">
                            <a:latin typeface="Cambria Math" charset="0"/>
                            <a:ea typeface="Times New Roman" charset="0"/>
                            <a:cs typeface="Times New Roman" charset="0"/>
                          </a:rPr>
                          <m:t>𝑚</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𝑞</m:t>
                        </m:r>
                      </m:e>
                      <m:sup>
                        <m:r>
                          <a:rPr lang="en-US" sz="1800" i="1" dirty="0">
                            <a:latin typeface="Cambria Math" charset="0"/>
                            <a:ea typeface="Times New Roman" charset="0"/>
                            <a:cs typeface="Times New Roman" charset="0"/>
                          </a:rPr>
                          <m:t>𝑙</m:t>
                        </m:r>
                      </m:sup>
                    </m:sSup>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𝑝</m:t>
                        </m:r>
                      </m:e>
                      <m:sup>
                        <m:r>
                          <a:rPr lang="en-US" sz="1800" i="1" dirty="0">
                            <a:latin typeface="Cambria Math" charset="0"/>
                            <a:ea typeface="Times New Roman" charset="0"/>
                            <a:cs typeface="Times New Roman" charset="0"/>
                          </a:rPr>
                          <m:t>𝑚</m:t>
                        </m:r>
                      </m:sup>
                    </m:sSup>
                    <m:r>
                      <a:rPr lang="en-US" sz="1800" i="1">
                        <a:latin typeface="Cambria Math" charset="0"/>
                        <a:ea typeface="Times New Roman" charset="0"/>
                        <a:cs typeface="Times New Roman" charset="0"/>
                      </a:rPr>
                      <m:t>), </m:t>
                    </m:r>
                  </m:oMath>
                </a14:m>
                <a:endParaRPr lang="en-US" sz="1800" dirty="0" smtClean="0">
                  <a:latin typeface="Times New Roman" charset="0"/>
                  <a:ea typeface="Times New Roman" charset="0"/>
                  <a:cs typeface="Times New Roman" charset="0"/>
                </a:endParaRPr>
              </a:p>
              <a:p>
                <a:pPr marL="0" indent="0" algn="ctr">
                  <a:buNone/>
                </a:pPr>
                <a14:m>
                  <m:oMath xmlns:m="http://schemas.openxmlformats.org/officeDocument/2006/math">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𝑚</m:t>
                        </m:r>
                      </m:sub>
                    </m:sSub>
                  </m:oMath>
                </a14:m>
                <a:r>
                  <a:rPr lang="en-US" sz="1800" dirty="0">
                    <a:latin typeface="Times New Roman" charset="0"/>
                    <a:ea typeface="Times New Roman" charset="0"/>
                    <a:cs typeface="Times New Roman" charset="0"/>
                  </a:rPr>
                  <a:t>=K(</a:t>
                </a:r>
                <a14:m>
                  <m:oMath xmlns:m="http://schemas.openxmlformats.org/officeDocument/2006/math">
                    <m:f>
                      <m:fP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𝑝𝑅𝐾𝑟</m:t>
                        </m:r>
                        <m:r>
                          <m:rPr>
                            <m:sty m:val="p"/>
                          </m:rPr>
                          <a:rPr lang="en-US" sz="1800" dirty="0">
                            <a:latin typeface="Cambria Math" charset="0"/>
                            <a:ea typeface="Times New Roman" charset="0"/>
                            <a:cs typeface="Times New Roman" charset="0"/>
                          </a:rPr>
                          <m:t>Δ</m:t>
                        </m:r>
                      </m:num>
                      <m:den>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𝑐</m:t>
                            </m:r>
                          </m:e>
                          <m:sub>
                            <m:r>
                              <a:rPr lang="en-US" sz="1800" i="1">
                                <a:latin typeface="Cambria Math" charset="0"/>
                                <a:ea typeface="Times New Roman" charset="0"/>
                                <a:cs typeface="Times New Roman" charset="0"/>
                              </a:rPr>
                              <m:t>1</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𝑚</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𝐾</m:t>
                            </m:r>
                          </m:e>
                        </m:d>
                        <m:r>
                          <m:rPr>
                            <m:nor/>
                          </m:rPr>
                          <a:rPr lang="en-US" sz="1800">
                            <a:latin typeface="Times New Roman" charset="0"/>
                            <a:ea typeface="Times New Roman" charset="0"/>
                            <a:cs typeface="Times New Roman" charset="0"/>
                          </a:rPr>
                          <m:t> − </m:t>
                        </m:r>
                        <m:sSubSup>
                          <m:sSubSupPr>
                            <m:ctrlPr>
                              <a:rPr lang="en-US" sz="1800" i="1">
                                <a:latin typeface="Cambria Math" charset="0"/>
                                <a:ea typeface="Times New Roman" charset="0"/>
                                <a:cs typeface="Times New Roman" charset="0"/>
                              </a:rPr>
                            </m:ctrlPr>
                          </m:sSubSupPr>
                          <m:e>
                            <m:r>
                              <a:rPr lang="en-US" sz="1800" i="1">
                                <a:latin typeface="Cambria Math" charset="0"/>
                                <a:ea typeface="Times New Roman" charset="0"/>
                                <a:cs typeface="Times New Roman" charset="0"/>
                              </a:rPr>
                              <m:t>𝐴</m:t>
                            </m:r>
                          </m:e>
                          <m:sub>
                            <m:r>
                              <a:rPr lang="en-US" sz="1800" i="1">
                                <a:latin typeface="Cambria Math" charset="0"/>
                                <a:ea typeface="Times New Roman" charset="0"/>
                                <a:cs typeface="Times New Roman" charset="0"/>
                              </a:rPr>
                              <m:t>1</m:t>
                            </m:r>
                          </m:sub>
                          <m:sup>
                            <m:r>
                              <a:rPr lang="en-US" sz="1800" i="1">
                                <a:latin typeface="Cambria Math" charset="0"/>
                                <a:ea typeface="Times New Roman" charset="0"/>
                                <a:cs typeface="Times New Roman" charset="0"/>
                              </a:rPr>
                              <m:t>(</m:t>
                            </m:r>
                            <m:r>
                              <a:rPr lang="en-US" sz="1800" i="1">
                                <a:latin typeface="Cambria Math" charset="0"/>
                                <a:ea typeface="Times New Roman" charset="0"/>
                                <a:cs typeface="Times New Roman" charset="0"/>
                              </a:rPr>
                              <m:t>𝑚</m:t>
                            </m:r>
                            <m:r>
                              <a:rPr lang="en-US" sz="1800" i="1">
                                <a:latin typeface="Cambria Math" charset="0"/>
                                <a:ea typeface="Times New Roman" charset="0"/>
                                <a:cs typeface="Times New Roman" charset="0"/>
                              </a:rPr>
                              <m:t>)</m:t>
                            </m:r>
                          </m:sup>
                        </m:sSubSup>
                        <m:d>
                          <m:dPr>
                            <m:ctrlPr>
                              <a:rPr lang="mr-IN" sz="1800" i="1">
                                <a:latin typeface="Cambria Math" charset="0"/>
                                <a:ea typeface="Times New Roman" charset="0"/>
                                <a:cs typeface="Times New Roman" charset="0"/>
                              </a:rPr>
                            </m:ctrlPr>
                          </m:dPr>
                          <m:e>
                            <m:r>
                              <a:rPr lang="en-US" sz="1800" i="1">
                                <a:latin typeface="Cambria Math" charset="0"/>
                                <a:ea typeface="Times New Roman" charset="0"/>
                                <a:cs typeface="Times New Roman" charset="0"/>
                              </a:rPr>
                              <m:t>𝐾</m:t>
                            </m:r>
                            <m:r>
                              <a:rPr lang="en-US" sz="1800" i="1">
                                <a:latin typeface="Cambria Math" charset="0"/>
                                <a:ea typeface="Times New Roman" charset="0"/>
                                <a:cs typeface="Times New Roman" charset="0"/>
                              </a:rPr>
                              <m:t>;2</m:t>
                            </m:r>
                          </m:e>
                        </m:d>
                      </m:den>
                    </m:f>
                    <m:sSup>
                      <m:sSupPr>
                        <m:ctrlPr>
                          <a:rPr lang="en-US" sz="1800" i="1" dirty="0">
                            <a:latin typeface="Cambria Math" charset="0"/>
                            <a:ea typeface="Times New Roman" charset="0"/>
                            <a:cs typeface="Times New Roman" charset="0"/>
                          </a:rPr>
                        </m:ctrlPr>
                      </m:sSupPr>
                      <m:e>
                        <m:r>
                          <a:rPr lang="en-US" sz="1800" i="1" dirty="0">
                            <a:latin typeface="Cambria Math" charset="0"/>
                            <a:ea typeface="Times New Roman" charset="0"/>
                            <a:cs typeface="Times New Roman" charset="0"/>
                          </a:rPr>
                          <m:t>)</m:t>
                        </m:r>
                      </m:e>
                      <m:sup>
                        <m:f>
                          <m:fP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1</m:t>
                            </m:r>
                          </m:num>
                          <m:den>
                            <m:r>
                              <a:rPr lang="mr-IN" sz="1800" i="1" dirty="0">
                                <a:latin typeface="Cambria Math" charset="0"/>
                                <a:ea typeface="Times New Roman" charset="0"/>
                                <a:cs typeface="Times New Roman" charset="0"/>
                              </a:rPr>
                              <m:t>𝛾</m:t>
                            </m:r>
                            <m:r>
                              <a:rPr lang="en-US" sz="1800" i="1" dirty="0">
                                <a:latin typeface="Cambria Math" charset="0"/>
                                <a:ea typeface="Times New Roman" charset="0"/>
                                <a:cs typeface="Times New Roman" charset="0"/>
                              </a:rPr>
                              <m:t>+</m:t>
                            </m:r>
                            <m:r>
                              <a:rPr lang="en-US" sz="1800" i="1" dirty="0">
                                <a:latin typeface="Cambria Math" charset="0"/>
                                <a:ea typeface="Times New Roman" charset="0"/>
                                <a:cs typeface="Times New Roman" charset="0"/>
                              </a:rPr>
                              <m:t>𝜖</m:t>
                            </m:r>
                          </m:den>
                        </m:f>
                      </m:sup>
                    </m:sSup>
                  </m:oMath>
                </a14:m>
                <a:r>
                  <a:rPr lang="en-US" sz="1800" dirty="0">
                    <a:latin typeface="Times New Roman" charset="0"/>
                    <a:ea typeface="Times New Roman" charset="0"/>
                    <a:cs typeface="Times New Roman" charset="0"/>
                  </a:rPr>
                  <a:t> , </a:t>
                </a:r>
                <a:endParaRPr lang="en-US" sz="1800" dirty="0" smtClean="0">
                  <a:latin typeface="Times New Roman" charset="0"/>
                  <a:ea typeface="Times New Roman" charset="0"/>
                  <a:cs typeface="Times New Roman" charset="0"/>
                </a:endParaRPr>
              </a:p>
              <a:p>
                <a:pPr marL="0" indent="0" algn="ctr">
                  <a:buNone/>
                </a:pPr>
                <a:r>
                  <a:rPr lang="en-US" sz="1800" dirty="0" smtClean="0">
                    <a:latin typeface="Times New Roman" charset="0"/>
                    <a:ea typeface="Times New Roman" charset="0"/>
                    <a:cs typeface="Times New Roman" charset="0"/>
                  </a:rPr>
                  <a:t>The critical Stock price: </a:t>
                </a:r>
                <a14:m>
                  <m:oMath xmlns:m="http://schemas.openxmlformats.org/officeDocument/2006/math">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a:rPr lang="en-US" sz="1800" i="1">
                                <a:latin typeface="Cambria Math" charset="0"/>
                                <a:ea typeface="Times New Roman" charset="0"/>
                                <a:cs typeface="Times New Roman" charset="0"/>
                              </a:rPr>
                              <m:t>𝑆</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𝑚</m:t>
                        </m:r>
                      </m:sub>
                    </m:sSub>
                  </m:oMath>
                </a14:m>
                <a:r>
                  <a:rPr lang="en-US" sz="1800" dirty="0" smtClean="0">
                    <a:latin typeface="Times New Roman" charset="0"/>
                    <a:ea typeface="Times New Roman" charset="0"/>
                    <a:cs typeface="Times New Roman" charset="0"/>
                  </a:rPr>
                  <a:t>= </a:t>
                </a:r>
                <a14:m>
                  <m:oMath xmlns:m="http://schemas.openxmlformats.org/officeDocument/2006/math">
                    <m:f>
                      <m:fPr>
                        <m:ctrlPr>
                          <a:rPr lang="mr-IN" sz="1800" i="1" dirty="0">
                            <a:latin typeface="Cambria Math" charset="0"/>
                            <a:ea typeface="Times New Roman" charset="0"/>
                            <a:cs typeface="Times New Roman" charset="0"/>
                          </a:rPr>
                        </m:ctrlPr>
                      </m:fPr>
                      <m:num>
                        <m:r>
                          <a:rPr lang="en-US" sz="1800" i="1" dirty="0">
                            <a:latin typeface="Cambria Math" charset="0"/>
                            <a:ea typeface="Times New Roman" charset="0"/>
                            <a:cs typeface="Times New Roman" charset="0"/>
                          </a:rPr>
                          <m:t> </m:t>
                        </m:r>
                        <m:r>
                          <m:rPr>
                            <m:nor/>
                          </m:rPr>
                          <a:rPr lang="en-US" sz="1800" dirty="0">
                            <a:latin typeface="Times New Roman" charset="0"/>
                            <a:ea typeface="Times New Roman" charset="0"/>
                            <a:cs typeface="Times New Roman" charset="0"/>
                          </a:rPr>
                          <m:t>ϕ</m:t>
                        </m:r>
                      </m:num>
                      <m:den>
                        <m:r>
                          <a:rPr lang="en-US" sz="1800" i="1" dirty="0">
                            <a:latin typeface="Cambria Math" charset="0"/>
                            <a:ea typeface="Times New Roman" charset="0"/>
                            <a:cs typeface="Times New Roman" charset="0"/>
                          </a:rPr>
                          <m:t>𝑟</m:t>
                        </m:r>
                      </m:den>
                    </m:f>
                  </m:oMath>
                </a14:m>
                <a:r>
                  <a:rPr lang="en-US" sz="1800" dirty="0" smtClean="0">
                    <a:latin typeface="Times New Roman" charset="0"/>
                    <a:ea typeface="Times New Roman" charset="0"/>
                    <a:cs typeface="Times New Roman" charset="0"/>
                  </a:rPr>
                  <a:t> R (1-</a:t>
                </a:r>
                <a14:m>
                  <m:oMath xmlns:m="http://schemas.openxmlformats.org/officeDocument/2006/math">
                    <m:sSup>
                      <m:sSupPr>
                        <m:ctrlPr>
                          <a:rPr lang="en-US" sz="1800" i="1">
                            <a:latin typeface="Cambria Math" charset="0"/>
                            <a:ea typeface="Times New Roman" charset="0"/>
                            <a:cs typeface="Times New Roman" charset="0"/>
                          </a:rPr>
                        </m:ctrlPr>
                      </m:sSupPr>
                      <m:e>
                        <m:r>
                          <a:rPr lang="en-US" sz="1800" i="1">
                            <a:latin typeface="Cambria Math" charset="0"/>
                            <a:ea typeface="Times New Roman" charset="0"/>
                            <a:cs typeface="Times New Roman" charset="0"/>
                          </a:rPr>
                          <m:t>𝑅</m:t>
                        </m:r>
                      </m:e>
                      <m:sup>
                        <m:r>
                          <a:rPr lang="en-US" sz="1800" i="1">
                            <a:latin typeface="Cambria Math" charset="0"/>
                            <a:ea typeface="Times New Roman" charset="0"/>
                            <a:cs typeface="Times New Roman" charset="0"/>
                          </a:rPr>
                          <m:t>𝑚</m:t>
                        </m:r>
                      </m:sup>
                    </m:sSup>
                  </m:oMath>
                </a14:m>
                <a:r>
                  <a:rPr lang="en-US" sz="1800" dirty="0">
                    <a:latin typeface="Times New Roman" charset="0"/>
                    <a:ea typeface="Times New Roman" charset="0"/>
                    <a:cs typeface="Times New Roman" charset="0"/>
                  </a:rPr>
                  <a:t>) </a:t>
                </a:r>
                <a:r>
                  <a:rPr lang="en-US" sz="1800" dirty="0" smtClean="0">
                    <a:latin typeface="Times New Roman" charset="0"/>
                    <a:ea typeface="Times New Roman" charset="0"/>
                    <a:cs typeface="Times New Roman" charset="0"/>
                  </a:rPr>
                  <a:t>+ </a:t>
                </a:r>
                <a14:m>
                  <m:oMath xmlns:m="http://schemas.openxmlformats.org/officeDocument/2006/math">
                    <m:sSub>
                      <m:sSubPr>
                        <m:ctrlPr>
                          <a:rPr lang="en-US" sz="1800" i="1">
                            <a:latin typeface="Cambria Math" charset="0"/>
                            <a:ea typeface="Times New Roman" charset="0"/>
                            <a:cs typeface="Times New Roman" charset="0"/>
                          </a:rPr>
                        </m:ctrlPr>
                      </m:sSubPr>
                      <m:e>
                        <m:bar>
                          <m:barPr>
                            <m:ctrlPr>
                              <a:rPr lang="en-US" sz="1800" i="1">
                                <a:latin typeface="Cambria Math" charset="0"/>
                                <a:ea typeface="Times New Roman" charset="0"/>
                                <a:cs typeface="Times New Roman" charset="0"/>
                              </a:rPr>
                            </m:ctrlPr>
                          </m:barPr>
                          <m:e>
                            <m:r>
                              <m:rPr>
                                <m:nor/>
                              </m:rPr>
                              <a:rPr lang="en-US" sz="1800" dirty="0">
                                <a:latin typeface="Times New Roman" charset="0"/>
                                <a:ea typeface="Times New Roman" charset="0"/>
                                <a:cs typeface="Times New Roman" charset="0"/>
                              </a:rPr>
                              <m:t>𝓈</m:t>
                            </m:r>
                          </m:e>
                        </m:bar>
                      </m:e>
                      <m:sub>
                        <m:r>
                          <a:rPr lang="en-US" sz="1800" i="1">
                            <a:latin typeface="Cambria Math" charset="0"/>
                            <a:ea typeface="Times New Roman" charset="0"/>
                            <a:cs typeface="Times New Roman" charset="0"/>
                          </a:rPr>
                          <m:t> </m:t>
                        </m:r>
                        <m:r>
                          <a:rPr lang="en-US" sz="1800" i="1">
                            <a:latin typeface="Cambria Math" charset="0"/>
                            <a:ea typeface="Times New Roman" charset="0"/>
                            <a:cs typeface="Times New Roman" charset="0"/>
                          </a:rPr>
                          <m:t>𝑚</m:t>
                        </m:r>
                      </m:sub>
                    </m:sSub>
                  </m:oMath>
                </a14:m>
                <a:endParaRPr lang="en-US" sz="1800" dirty="0" smtClean="0">
                  <a:latin typeface="Times New Roman" charset="0"/>
                  <a:ea typeface="Times New Roman" charset="0"/>
                  <a:cs typeface="Times New Roman" charset="0"/>
                </a:endParaRPr>
              </a:p>
              <a:p>
                <a:endParaRPr lang="en-US" sz="1800" dirty="0">
                  <a:latin typeface="Times New Roman" charset="0"/>
                  <a:ea typeface="Times New Roman" charset="0"/>
                  <a:cs typeface="Times New Roman" charset="0"/>
                </a:endParaRPr>
              </a:p>
              <a:p>
                <a:endParaRPr lang="en-US" sz="1600" dirty="0" smtClean="0">
                  <a:latin typeface="Times New Roman" charset="0"/>
                  <a:ea typeface="Times New Roman" charset="0"/>
                  <a:cs typeface="Times New Roman" charset="0"/>
                </a:endParaRP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838200" y="395416"/>
                <a:ext cx="10515600" cy="5781547"/>
              </a:xfrm>
              <a:blipFill rotWithShape="0">
                <a:blip r:embed="rId2"/>
                <a:stretch>
                  <a:fillRect l="-174"/>
                </a:stretch>
              </a:blipFill>
            </p:spPr>
            <p:txBody>
              <a:bodyPr/>
              <a:lstStyle/>
              <a:p>
                <a:r>
                  <a:rPr lang="en-US">
                    <a:noFill/>
                  </a:rPr>
                  <a:t> </a:t>
                </a:r>
              </a:p>
            </p:txBody>
          </p:sp>
        </mc:Fallback>
      </mc:AlternateContent>
    </p:spTree>
    <p:extLst>
      <p:ext uri="{BB962C8B-B14F-4D97-AF65-F5344CB8AC3E}">
        <p14:creationId xmlns:p14="http://schemas.microsoft.com/office/powerpoint/2010/main" val="1332077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205"/>
          </a:xfrm>
        </p:spPr>
        <p:txBody>
          <a:bodyPr>
            <a:normAutofit fontScale="90000"/>
          </a:bodyPr>
          <a:lstStyle/>
          <a:p>
            <a:r>
              <a:rPr lang="en-US" dirty="0" smtClean="0">
                <a:latin typeface="Times New Roman" charset="0"/>
                <a:ea typeface="Times New Roman" charset="0"/>
                <a:cs typeface="Times New Roman" charset="0"/>
              </a:rPr>
              <a:t>Summary:</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05714" y="1247432"/>
            <a:ext cx="10515600" cy="5474043"/>
          </a:xfrm>
        </p:spPr>
        <p:txBody>
          <a:bodyPr>
            <a:normAutofit fontScale="92500" lnSpcReduction="10000"/>
          </a:bodyPr>
          <a:lstStyle/>
          <a:p>
            <a:pPr>
              <a:lnSpc>
                <a:spcPct val="100000"/>
              </a:lnSpc>
            </a:pPr>
            <a:r>
              <a:rPr lang="en-US" sz="2400" dirty="0" smtClean="0">
                <a:latin typeface="Times New Roman" charset="0"/>
                <a:ea typeface="Times New Roman" charset="0"/>
                <a:cs typeface="Times New Roman" charset="0"/>
              </a:rPr>
              <a:t>We implemented a new approach to </a:t>
            </a:r>
            <a:r>
              <a:rPr lang="en-US" sz="2400" dirty="0" smtClean="0">
                <a:latin typeface="Times New Roman" charset="0"/>
                <a:ea typeface="Times New Roman" charset="0"/>
                <a:cs typeface="Times New Roman" charset="0"/>
              </a:rPr>
              <a:t>valuing American put </a:t>
            </a:r>
            <a:r>
              <a:rPr lang="en-US" sz="2400" dirty="0" smtClean="0">
                <a:latin typeface="Times New Roman" charset="0"/>
                <a:ea typeface="Times New Roman" charset="0"/>
                <a:cs typeface="Times New Roman" charset="0"/>
              </a:rPr>
              <a:t>option, which is fast, accurate and flexible.</a:t>
            </a:r>
          </a:p>
          <a:p>
            <a:pPr>
              <a:lnSpc>
                <a:spcPct val="100000"/>
              </a:lnSpc>
            </a:pPr>
            <a:r>
              <a:rPr lang="en-US" sz="2400" dirty="0" smtClean="0">
                <a:latin typeface="Times New Roman" charset="0"/>
                <a:ea typeface="Times New Roman" charset="0"/>
                <a:cs typeface="Times New Roman" charset="0"/>
              </a:rPr>
              <a:t>The approach is to value “ Canadian” options, which mature by definition at the n-</a:t>
            </a:r>
            <a:r>
              <a:rPr lang="en-US" sz="2400" dirty="0" err="1" smtClean="0">
                <a:latin typeface="Times New Roman" charset="0"/>
                <a:ea typeface="Times New Roman" charset="0"/>
                <a:cs typeface="Times New Roman" charset="0"/>
              </a:rPr>
              <a:t>th</a:t>
            </a:r>
            <a:r>
              <a:rPr lang="en-US" sz="2400" dirty="0" smtClean="0">
                <a:latin typeface="Times New Roman" charset="0"/>
                <a:ea typeface="Times New Roman" charset="0"/>
                <a:cs typeface="Times New Roman" charset="0"/>
              </a:rPr>
              <a:t> jump of a standard Poisson process.</a:t>
            </a:r>
          </a:p>
          <a:p>
            <a:pPr>
              <a:lnSpc>
                <a:spcPct val="100000"/>
              </a:lnSpc>
            </a:pPr>
            <a:r>
              <a:rPr lang="en-US" sz="2400" dirty="0" smtClean="0">
                <a:latin typeface="Times New Roman" charset="0"/>
                <a:ea typeface="Times New Roman" charset="0"/>
                <a:cs typeface="Times New Roman" charset="0"/>
              </a:rPr>
              <a:t>Between jump times, the memory less property of the exponential distribution implies that the option value and exercise boundary are time stationary. </a:t>
            </a:r>
          </a:p>
          <a:p>
            <a:pPr>
              <a:lnSpc>
                <a:spcPct val="100000"/>
              </a:lnSpc>
            </a:pPr>
            <a:r>
              <a:rPr lang="en-US" sz="2400" dirty="0" smtClean="0">
                <a:latin typeface="Times New Roman" charset="0"/>
                <a:ea typeface="Times New Roman" charset="0"/>
                <a:cs typeface="Times New Roman" charset="0"/>
              </a:rPr>
              <a:t>At jump times, the option value jumps down and exercise boundary jumps up.</a:t>
            </a:r>
          </a:p>
          <a:p>
            <a:pPr>
              <a:lnSpc>
                <a:spcPct val="100000"/>
              </a:lnSpc>
            </a:pPr>
            <a:r>
              <a:rPr lang="en-US" sz="2400" dirty="0" smtClean="0">
                <a:latin typeface="Times New Roman" charset="0"/>
                <a:ea typeface="Times New Roman" charset="0"/>
                <a:cs typeface="Times New Roman" charset="0"/>
              </a:rPr>
              <a:t>The local time-stationary yields semi-explicit solutions for the option value and critical stock price while the jump behavior roughly captures the global behavior of these values.</a:t>
            </a:r>
          </a:p>
          <a:p>
            <a:pPr>
              <a:lnSpc>
                <a:spcPct val="100000"/>
              </a:lnSpc>
            </a:pPr>
            <a:r>
              <a:rPr lang="en-US" sz="2400" dirty="0" smtClean="0">
                <a:latin typeface="Times New Roman" charset="0"/>
                <a:ea typeface="Times New Roman" charset="0"/>
                <a:cs typeface="Times New Roman" charset="0"/>
              </a:rPr>
              <a:t>As we let the jump times approach infinity, keeping the mean maturity fixed, our numerical results indicate that the Canadian option appears to converge smoothly from below to the true option value.</a:t>
            </a:r>
          </a:p>
          <a:p>
            <a:pPr>
              <a:lnSpc>
                <a:spcPct val="100000"/>
              </a:lnSpc>
            </a:pPr>
            <a:r>
              <a:rPr lang="en-US" sz="2400" dirty="0" smtClean="0">
                <a:latin typeface="Times New Roman" charset="0"/>
                <a:ea typeface="Times New Roman" charset="0"/>
                <a:cs typeface="Times New Roman" charset="0"/>
              </a:rPr>
              <a:t>Richardson extrapolation is used to dramatically enhance convergence, with modified 3 point scheme performing particularly well in numerical tests.</a:t>
            </a:r>
            <a:br>
              <a:rPr lang="en-US" sz="2400" dirty="0" smtClean="0">
                <a:latin typeface="Times New Roman" charset="0"/>
                <a:ea typeface="Times New Roman" charset="0"/>
                <a:cs typeface="Times New Roman" charset="0"/>
              </a:rPr>
            </a:br>
            <a:endParaRPr lang="en-US" sz="2400"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51</a:t>
            </a:fld>
            <a:endParaRPr lang="en-US"/>
          </a:p>
        </p:txBody>
      </p:sp>
    </p:spTree>
    <p:extLst>
      <p:ext uri="{BB962C8B-B14F-4D97-AF65-F5344CB8AC3E}">
        <p14:creationId xmlns:p14="http://schemas.microsoft.com/office/powerpoint/2010/main" val="521271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999"/>
          </a:xfrm>
        </p:spPr>
        <p:txBody>
          <a:bodyPr>
            <a:normAutofit fontScale="90000"/>
          </a:bodyPr>
          <a:lstStyle/>
          <a:p>
            <a:r>
              <a:rPr lang="en-US" dirty="0" smtClean="0">
                <a:latin typeface="Times New Roman" charset="0"/>
                <a:ea typeface="Times New Roman" charset="0"/>
                <a:cs typeface="Times New Roman" charset="0"/>
              </a:rPr>
              <a:t>Opinions and Ideas: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136821"/>
            <a:ext cx="10515600" cy="5040141"/>
          </a:xfrm>
        </p:spPr>
        <p:txBody>
          <a:bodyPr>
            <a:noAutofit/>
          </a:bodyPr>
          <a:lstStyle/>
          <a:p>
            <a:pPr>
              <a:lnSpc>
                <a:spcPct val="100000"/>
              </a:lnSpc>
            </a:pPr>
            <a:r>
              <a:rPr lang="en-US" sz="2400" dirty="0" err="1" smtClean="0">
                <a:latin typeface="Times New Roman" charset="0"/>
                <a:ea typeface="Times New Roman" charset="0"/>
                <a:cs typeface="Times New Roman" charset="0"/>
              </a:rPr>
              <a:t>Carr</a:t>
            </a:r>
            <a:r>
              <a:rPr lang="en-US" sz="2400" dirty="0" smtClean="0">
                <a:latin typeface="Times New Roman" charset="0"/>
                <a:ea typeface="Times New Roman" charset="0"/>
                <a:cs typeface="Times New Roman" charset="0"/>
              </a:rPr>
              <a:t> has proposed a robust, precise and efficient method for valuing American put comparing to other methods such as lattice and Bunch and Johnson.</a:t>
            </a:r>
          </a:p>
          <a:p>
            <a:pPr>
              <a:lnSpc>
                <a:spcPct val="100000"/>
              </a:lnSpc>
            </a:pPr>
            <a:r>
              <a:rPr lang="en-US" sz="2400" dirty="0" smtClean="0">
                <a:latin typeface="Times New Roman" charset="0"/>
                <a:ea typeface="Times New Roman" charset="0"/>
                <a:cs typeface="Times New Roman" charset="0"/>
              </a:rPr>
              <a:t>Computational time needed in this method are not much. Thanks to the Richardson extrapolation technique.</a:t>
            </a: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One </a:t>
            </a:r>
            <a:r>
              <a:rPr lang="en-US" sz="2400" dirty="0">
                <a:latin typeface="Times New Roman" charset="0"/>
                <a:ea typeface="Times New Roman" charset="0"/>
                <a:cs typeface="Times New Roman" charset="0"/>
              </a:rPr>
              <a:t>can alternatively randomize spatial variables, such as the initial </a:t>
            </a:r>
            <a:r>
              <a:rPr lang="en-US" sz="2400" dirty="0" smtClean="0">
                <a:latin typeface="Times New Roman" charset="0"/>
                <a:ea typeface="Times New Roman" charset="0"/>
                <a:cs typeface="Times New Roman" charset="0"/>
              </a:rPr>
              <a:t>underlying</a:t>
            </a:r>
            <a:r>
              <a:rPr lang="en-US" sz="2400" dirty="0">
                <a:latin typeface="Times New Roman" charset="0"/>
                <a:ea typeface="Times New Roman" charset="0"/>
                <a:cs typeface="Times New Roman" charset="0"/>
              </a:rPr>
              <a:t>, the strike price, or the barrier. </a:t>
            </a:r>
            <a:endParaRPr lang="en-US" sz="2400" dirty="0" smtClean="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We can also extend the maturity randomization to allow for volatility </a:t>
            </a:r>
            <a:r>
              <a:rPr lang="en-US" sz="2400" dirty="0" smtClean="0">
                <a:latin typeface="Times New Roman" charset="0"/>
                <a:ea typeface="Times New Roman" charset="0"/>
                <a:cs typeface="Times New Roman" charset="0"/>
              </a:rPr>
              <a:t>smile</a:t>
            </a:r>
            <a:endParaRPr lang="en-US" sz="2400" dirty="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We can also try to extend to the positive linear dividend rate on an American put.</a:t>
            </a:r>
            <a:endParaRPr lang="en-US" sz="2400" dirty="0">
              <a:latin typeface="Times New Roman" charset="0"/>
              <a:ea typeface="Times New Roman" charset="0"/>
              <a:cs typeface="Times New Roman" charset="0"/>
            </a:endParaRPr>
          </a:p>
          <a:p>
            <a:pPr>
              <a:lnSpc>
                <a:spcPct val="100000"/>
              </a:lnSpc>
            </a:pPr>
            <a:r>
              <a:rPr lang="en-US" sz="2400" dirty="0" smtClean="0">
                <a:latin typeface="Times New Roman" charset="0"/>
                <a:ea typeface="Times New Roman" charset="0"/>
                <a:cs typeface="Times New Roman" charset="0"/>
              </a:rPr>
              <a:t>For Further reading on American Put option </a:t>
            </a:r>
            <a:r>
              <a:rPr lang="en-US" sz="2400" dirty="0">
                <a:latin typeface="Times New Roman" charset="0"/>
                <a:ea typeface="Times New Roman" charset="0"/>
                <a:cs typeface="Times New Roman" charset="0"/>
              </a:rPr>
              <a:t>pricing :[Bunch and Johnson, 2000</a:t>
            </a:r>
            <a:r>
              <a:rPr lang="en-US" sz="2400" dirty="0" smtClean="0">
                <a:latin typeface="Times New Roman" charset="0"/>
                <a:ea typeface="Times New Roman" charset="0"/>
                <a:cs typeface="Times New Roman" charset="0"/>
              </a:rPr>
              <a:t>] proposed an </a:t>
            </a:r>
            <a:r>
              <a:rPr lang="en-US" sz="2400" dirty="0">
                <a:latin typeface="Times New Roman" charset="0"/>
                <a:ea typeface="Times New Roman" charset="0"/>
                <a:cs typeface="Times New Roman" charset="0"/>
              </a:rPr>
              <a:t>analytic </a:t>
            </a:r>
            <a:r>
              <a:rPr lang="en-US" sz="2400" dirty="0" smtClean="0">
                <a:latin typeface="Times New Roman" charset="0"/>
                <a:ea typeface="Times New Roman" charset="0"/>
                <a:cs typeface="Times New Roman" charset="0"/>
              </a:rPr>
              <a:t>approximation.</a:t>
            </a:r>
            <a:endParaRPr lang="en-US" sz="24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52</a:t>
            </a:fld>
            <a:endParaRPr lang="en-US"/>
          </a:p>
        </p:txBody>
      </p:sp>
    </p:spTree>
    <p:extLst>
      <p:ext uri="{BB962C8B-B14F-4D97-AF65-F5344CB8AC3E}">
        <p14:creationId xmlns:p14="http://schemas.microsoft.com/office/powerpoint/2010/main" val="184603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02"/>
          </a:xfrm>
        </p:spPr>
        <p:txBody>
          <a:bodyPr>
            <a:normAutofit fontScale="90000"/>
          </a:bodyPr>
          <a:lstStyle/>
          <a:p>
            <a:r>
              <a:rPr lang="en-US" b="1" dirty="0" smtClean="0">
                <a:latin typeface="Times New Roman" charset="0"/>
                <a:ea typeface="Times New Roman" charset="0"/>
                <a:cs typeface="Times New Roman" charset="0"/>
              </a:rPr>
              <a:t>Assumptions: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149178"/>
            <a:ext cx="10515600" cy="5325763"/>
          </a:xfrm>
        </p:spPr>
        <p:txBody>
          <a:bodyPr>
            <a:normAutofit fontScale="62500" lnSpcReduction="20000"/>
          </a:bodyPr>
          <a:lstStyle/>
          <a:p>
            <a:pPr>
              <a:lnSpc>
                <a:spcPct val="170000"/>
              </a:lnSpc>
            </a:pPr>
            <a:r>
              <a:rPr lang="en-US" dirty="0">
                <a:latin typeface="Times New Roman" charset="0"/>
                <a:ea typeface="Times New Roman" charset="0"/>
                <a:cs typeface="Times New Roman" charset="0"/>
              </a:rPr>
              <a:t>We determine the </a:t>
            </a:r>
            <a:r>
              <a:rPr lang="en-US" u="sng" dirty="0">
                <a:latin typeface="Times New Roman" charset="0"/>
                <a:ea typeface="Times New Roman" charset="0"/>
                <a:cs typeface="Times New Roman" charset="0"/>
              </a:rPr>
              <a:t>maturity date</a:t>
            </a:r>
            <a:r>
              <a:rPr lang="en-US" dirty="0">
                <a:latin typeface="Times New Roman" charset="0"/>
                <a:ea typeface="Times New Roman" charset="0"/>
                <a:cs typeface="Times New Roman" charset="0"/>
              </a:rPr>
              <a:t> by the </a:t>
            </a:r>
            <a:r>
              <a:rPr lang="en-US" u="sng" dirty="0">
                <a:latin typeface="Times New Roman" charset="0"/>
                <a:ea typeface="Times New Roman" charset="0"/>
                <a:cs typeface="Times New Roman" charset="0"/>
              </a:rPr>
              <a:t>Jump times of a standard Poisson process</a:t>
            </a:r>
            <a:r>
              <a:rPr lang="en-US" dirty="0">
                <a:latin typeface="Times New Roman" charset="0"/>
                <a:ea typeface="Times New Roman" charset="0"/>
                <a:cs typeface="Times New Roman" charset="0"/>
              </a:rPr>
              <a:t>, which is independent of underlying stock price process</a:t>
            </a:r>
            <a:r>
              <a:rPr lang="en-US" dirty="0" smtClean="0">
                <a:latin typeface="Times New Roman" charset="0"/>
                <a:ea typeface="Times New Roman" charset="0"/>
                <a:cs typeface="Times New Roman" charset="0"/>
              </a:rPr>
              <a:t>.</a:t>
            </a:r>
          </a:p>
          <a:p>
            <a:pPr marL="0" indent="0">
              <a:lnSpc>
                <a:spcPct val="170000"/>
              </a:lnSpc>
              <a:buNone/>
            </a:pP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p>
            <a:pPr>
              <a:lnSpc>
                <a:spcPct val="170000"/>
              </a:lnSpc>
            </a:pPr>
            <a:r>
              <a:rPr lang="en-US" dirty="0">
                <a:latin typeface="Times New Roman" charset="0"/>
                <a:ea typeface="Times New Roman" charset="0"/>
                <a:cs typeface="Times New Roman" charset="0"/>
              </a:rPr>
              <a:t>For simplicity we assume the maturity date of the Canadian Put is given by the first jump of a Poisson </a:t>
            </a:r>
            <a:r>
              <a:rPr lang="en-US" dirty="0" smtClean="0">
                <a:latin typeface="Times New Roman" charset="0"/>
                <a:ea typeface="Times New Roman" charset="0"/>
                <a:cs typeface="Times New Roman" charset="0"/>
              </a:rPr>
              <a:t>process. Thus, the </a:t>
            </a:r>
            <a:r>
              <a:rPr lang="en-US" dirty="0">
                <a:latin typeface="Times New Roman" charset="0"/>
                <a:ea typeface="Times New Roman" charset="0"/>
                <a:cs typeface="Times New Roman" charset="0"/>
              </a:rPr>
              <a:t>distribution of </a:t>
            </a:r>
            <a:r>
              <a:rPr lang="en-US" dirty="0" smtClean="0">
                <a:latin typeface="Times New Roman" charset="0"/>
                <a:ea typeface="Times New Roman" charset="0"/>
                <a:cs typeface="Times New Roman" charset="0"/>
              </a:rPr>
              <a:t>the  random </a:t>
            </a:r>
            <a:r>
              <a:rPr lang="en-US" dirty="0">
                <a:latin typeface="Times New Roman" charset="0"/>
                <a:ea typeface="Times New Roman" charset="0"/>
                <a:cs typeface="Times New Roman" charset="0"/>
              </a:rPr>
              <a:t>maturity date would be </a:t>
            </a:r>
            <a:r>
              <a:rPr lang="en-US" u="sng" dirty="0">
                <a:latin typeface="Times New Roman" charset="0"/>
                <a:ea typeface="Times New Roman" charset="0"/>
                <a:cs typeface="Times New Roman" charset="0"/>
              </a:rPr>
              <a:t>Exponential Distribution</a:t>
            </a:r>
            <a:r>
              <a:rPr lang="en-US" dirty="0" smtClean="0">
                <a:latin typeface="Times New Roman" charset="0"/>
                <a:ea typeface="Times New Roman" charset="0"/>
                <a:cs typeface="Times New Roman" charset="0"/>
              </a:rPr>
              <a:t>.</a:t>
            </a:r>
          </a:p>
          <a:p>
            <a:pPr>
              <a:lnSpc>
                <a:spcPct val="170000"/>
              </a:lnSpc>
            </a:pPr>
            <a:endParaRPr lang="en-US" dirty="0">
              <a:latin typeface="Times New Roman" charset="0"/>
              <a:ea typeface="Times New Roman" charset="0"/>
              <a:cs typeface="Times New Roman" charset="0"/>
            </a:endParaRPr>
          </a:p>
          <a:p>
            <a:pPr>
              <a:lnSpc>
                <a:spcPct val="170000"/>
              </a:lnSpc>
            </a:pPr>
            <a:r>
              <a:rPr lang="en-US" u="sng" dirty="0">
                <a:latin typeface="Times New Roman" charset="0"/>
                <a:ea typeface="Times New Roman" charset="0"/>
                <a:cs typeface="Times New Roman" charset="0"/>
              </a:rPr>
              <a:t>Memoryless</a:t>
            </a:r>
            <a:r>
              <a:rPr lang="en-US" dirty="0">
                <a:latin typeface="Times New Roman" charset="0"/>
                <a:ea typeface="Times New Roman" charset="0"/>
                <a:cs typeface="Times New Roman" charset="0"/>
              </a:rPr>
              <a:t> property of exponential distribution implies that in the Canadian put gets no closer to its random maturity, thus its value suffers no time decay</a:t>
            </a:r>
            <a:r>
              <a:rPr lang="en-US" dirty="0" smtClean="0">
                <a:latin typeface="Times New Roman" charset="0"/>
                <a:ea typeface="Times New Roman" charset="0"/>
                <a:cs typeface="Times New Roman" charset="0"/>
              </a:rPr>
              <a:t>.</a:t>
            </a:r>
          </a:p>
          <a:p>
            <a:pPr>
              <a:lnSpc>
                <a:spcPct val="170000"/>
              </a:lnSpc>
            </a:pPr>
            <a:endParaRPr lang="en-US" dirty="0">
              <a:latin typeface="Times New Roman" charset="0"/>
              <a:ea typeface="Times New Roman" charset="0"/>
              <a:cs typeface="Times New Roman" charset="0"/>
            </a:endParaRPr>
          </a:p>
          <a:p>
            <a:pPr>
              <a:lnSpc>
                <a:spcPct val="170000"/>
              </a:lnSpc>
            </a:pPr>
            <a:r>
              <a:rPr lang="en-US" dirty="0">
                <a:latin typeface="Times New Roman" charset="0"/>
                <a:ea typeface="Times New Roman" charset="0"/>
                <a:cs typeface="Times New Roman" charset="0"/>
              </a:rPr>
              <a:t>The </a:t>
            </a:r>
            <a:r>
              <a:rPr lang="en-US" u="sng" dirty="0">
                <a:latin typeface="Times New Roman" charset="0"/>
                <a:ea typeface="Times New Roman" charset="0"/>
                <a:cs typeface="Times New Roman" charset="0"/>
              </a:rPr>
              <a:t>Stationarity Property</a:t>
            </a:r>
            <a:r>
              <a:rPr lang="en-US" dirty="0">
                <a:latin typeface="Times New Roman" charset="0"/>
                <a:ea typeface="Times New Roman" charset="0"/>
                <a:cs typeface="Times New Roman" charset="0"/>
              </a:rPr>
              <a:t> of the value implies that the exercise boundary is independent of time.</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6</a:t>
            </a:fld>
            <a:endParaRPr lang="en-US"/>
          </a:p>
        </p:txBody>
      </p:sp>
    </p:spTree>
    <p:extLst>
      <p:ext uri="{BB962C8B-B14F-4D97-AF65-F5344CB8AC3E}">
        <p14:creationId xmlns:p14="http://schemas.microsoft.com/office/powerpoint/2010/main" val="179217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61"/>
            <a:ext cx="10515600" cy="598702"/>
          </a:xfrm>
        </p:spPr>
        <p:txBody>
          <a:bodyPr>
            <a:normAutofit/>
          </a:bodyPr>
          <a:lstStyle/>
          <a:p>
            <a:r>
              <a:rPr lang="en-US" sz="3200" b="1" dirty="0" smtClean="0">
                <a:latin typeface="Times New Roman" charset="0"/>
                <a:ea typeface="Times New Roman" charset="0"/>
                <a:cs typeface="Times New Roman" charset="0"/>
              </a:rPr>
              <a:t>Change of assumption:</a:t>
            </a:r>
            <a:endParaRPr lang="en-US" sz="32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852617"/>
            <a:ext cx="10515600" cy="4854790"/>
          </a:xfrm>
        </p:spPr>
        <p:txBody>
          <a:bodyPr>
            <a:noAutofit/>
          </a:bodyPr>
          <a:lstStyle/>
          <a:p>
            <a:pPr>
              <a:lnSpc>
                <a:spcPct val="100000"/>
              </a:lnSpc>
            </a:pPr>
            <a:r>
              <a:rPr lang="en-US" sz="2000" dirty="0" smtClean="0">
                <a:latin typeface="Times New Roman" charset="0"/>
                <a:ea typeface="Times New Roman" charset="0"/>
                <a:cs typeface="Times New Roman" charset="0"/>
              </a:rPr>
              <a:t>The assumption of Canadian Put with exponential distribution will lead to too much error in our approximation.</a:t>
            </a:r>
          </a:p>
          <a:p>
            <a:pPr>
              <a:lnSpc>
                <a:spcPct val="100000"/>
              </a:lnSpc>
            </a:pPr>
            <a:endParaRPr lang="en-US" sz="2000" dirty="0">
              <a:latin typeface="Times New Roman" charset="0"/>
              <a:ea typeface="Times New Roman" charset="0"/>
              <a:cs typeface="Times New Roman" charset="0"/>
            </a:endParaRPr>
          </a:p>
          <a:p>
            <a:pPr>
              <a:lnSpc>
                <a:spcPct val="100000"/>
              </a:lnSpc>
            </a:pPr>
            <a:r>
              <a:rPr lang="en-US" sz="2000" dirty="0" smtClean="0">
                <a:latin typeface="Times New Roman" charset="0"/>
                <a:ea typeface="Times New Roman" charset="0"/>
                <a:cs typeface="Times New Roman" charset="0"/>
              </a:rPr>
              <a:t>To improve the approximation we assume that the time to maturity may be subdivided into n independent exponential sub-periods.</a:t>
            </a:r>
          </a:p>
          <a:p>
            <a:pPr>
              <a:lnSpc>
                <a:spcPct val="100000"/>
              </a:lnSpc>
            </a:pPr>
            <a:endParaRPr lang="en-US" sz="2000" dirty="0">
              <a:latin typeface="Times New Roman" charset="0"/>
              <a:ea typeface="Times New Roman" charset="0"/>
              <a:cs typeface="Times New Roman" charset="0"/>
            </a:endParaRPr>
          </a:p>
          <a:p>
            <a:pPr>
              <a:lnSpc>
                <a:spcPct val="100000"/>
              </a:lnSpc>
            </a:pPr>
            <a:r>
              <a:rPr lang="en-US" sz="2000" dirty="0" smtClean="0">
                <a:latin typeface="Times New Roman" charset="0"/>
                <a:ea typeface="Times New Roman" charset="0"/>
                <a:cs typeface="Times New Roman" charset="0"/>
              </a:rPr>
              <a:t>The maturity time is thereby Gamma distributed with mean equal to the fixed maturity of standard American Put.</a:t>
            </a:r>
          </a:p>
          <a:p>
            <a:pPr>
              <a:lnSpc>
                <a:spcPct val="100000"/>
              </a:lnSpc>
            </a:pPr>
            <a:endParaRPr lang="en-US" sz="2000" dirty="0">
              <a:latin typeface="Times New Roman" charset="0"/>
              <a:ea typeface="Times New Roman" charset="0"/>
              <a:cs typeface="Times New Roman" charset="0"/>
            </a:endParaRPr>
          </a:p>
          <a:p>
            <a:pPr>
              <a:lnSpc>
                <a:spcPct val="100000"/>
              </a:lnSpc>
            </a:pPr>
            <a:r>
              <a:rPr lang="en-US" sz="2000" dirty="0" smtClean="0">
                <a:latin typeface="Times New Roman" charset="0"/>
                <a:ea typeface="Times New Roman" charset="0"/>
                <a:cs typeface="Times New Roman" charset="0"/>
              </a:rPr>
              <a:t>Thus, the exercise boundary takes the form of a staircase with the levels being determined by optimizing within each sub-period.</a:t>
            </a:r>
          </a:p>
          <a:p>
            <a:pPr>
              <a:lnSpc>
                <a:spcPct val="100000"/>
              </a:lnSpc>
            </a:pPr>
            <a:endParaRPr lang="en-US" sz="2000" dirty="0">
              <a:latin typeface="Times New Roman" charset="0"/>
              <a:ea typeface="Times New Roman" charset="0"/>
              <a:cs typeface="Times New Roman" charset="0"/>
            </a:endParaRPr>
          </a:p>
          <a:p>
            <a:pPr>
              <a:lnSpc>
                <a:spcPct val="100000"/>
              </a:lnSpc>
            </a:pPr>
            <a:r>
              <a:rPr lang="en-US" sz="2000" dirty="0" smtClean="0">
                <a:latin typeface="Times New Roman" charset="0"/>
                <a:ea typeface="Times New Roman" charset="0"/>
                <a:cs typeface="Times New Roman" charset="0"/>
              </a:rPr>
              <a:t>As the number of random sub-periods becomes large, the variance of random maturity approaches zero so that the maturity distribution approaches Dirac delta function centered at American Put’s fixed maturity which will result in increasing of the accuracy of the solution.</a:t>
            </a:r>
            <a:endParaRPr lang="en-US" sz="20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7</a:t>
            </a:fld>
            <a:endParaRPr lang="en-US"/>
          </a:p>
        </p:txBody>
      </p:sp>
    </p:spTree>
    <p:extLst>
      <p:ext uri="{BB962C8B-B14F-4D97-AF65-F5344CB8AC3E}">
        <p14:creationId xmlns:p14="http://schemas.microsoft.com/office/powerpoint/2010/main" val="64527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5772"/>
          </a:xfrm>
        </p:spPr>
        <p:txBody>
          <a:bodyPr>
            <a:normAutofit fontScale="90000"/>
          </a:bodyPr>
          <a:lstStyle/>
          <a:p>
            <a:r>
              <a:rPr lang="en-US" b="1" dirty="0" smtClean="0">
                <a:latin typeface="Times New Roman" charset="0"/>
                <a:ea typeface="Times New Roman" charset="0"/>
                <a:cs typeface="Times New Roman" charset="0"/>
              </a:rPr>
              <a:t>Structure: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285103"/>
            <a:ext cx="10515600" cy="4891860"/>
          </a:xfrm>
        </p:spPr>
        <p:txBody>
          <a:bodyPr>
            <a:normAutofit fontScale="62500" lnSpcReduction="20000"/>
          </a:bodyPr>
          <a:lstStyle/>
          <a:p>
            <a:pPr>
              <a:lnSpc>
                <a:spcPct val="120000"/>
              </a:lnSpc>
            </a:pPr>
            <a:r>
              <a:rPr lang="en-US" dirty="0" smtClean="0">
                <a:latin typeface="Times New Roman" charset="0"/>
                <a:ea typeface="Times New Roman" charset="0"/>
                <a:cs typeface="Times New Roman" charset="0"/>
              </a:rPr>
              <a:t>American Put Valuation in the Black-Scholes Model</a:t>
            </a:r>
          </a:p>
          <a:p>
            <a:pPr>
              <a:lnSpc>
                <a:spcPct val="120000"/>
              </a:lnSpc>
            </a:pPr>
            <a:endParaRPr lang="en-US" dirty="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Randomization technique in the context of valuing an American Put on non-dividend paying stock with an exponential maturity</a:t>
            </a:r>
          </a:p>
          <a:p>
            <a:pPr>
              <a:lnSpc>
                <a:spcPct val="120000"/>
              </a:lnSpc>
            </a:pPr>
            <a:endParaRPr lang="en-US" dirty="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Gamma distributed maturity</a:t>
            </a:r>
          </a:p>
          <a:p>
            <a:pPr>
              <a:lnSpc>
                <a:spcPct val="120000"/>
              </a:lnSpc>
            </a:pPr>
            <a:endParaRPr lang="en-US" dirty="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Implementation of our formula an comparing it with existing approaches in terms of speed and accuracy</a:t>
            </a:r>
          </a:p>
          <a:p>
            <a:pPr>
              <a:lnSpc>
                <a:spcPct val="120000"/>
              </a:lnSpc>
            </a:pPr>
            <a:endParaRPr lang="en-US" dirty="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Extending the analysis to dividends and American Call</a:t>
            </a:r>
          </a:p>
          <a:p>
            <a:pPr>
              <a:lnSpc>
                <a:spcPct val="120000"/>
              </a:lnSpc>
            </a:pPr>
            <a:endParaRPr lang="en-US" dirty="0">
              <a:latin typeface="Times New Roman" charset="0"/>
              <a:ea typeface="Times New Roman" charset="0"/>
              <a:cs typeface="Times New Roman" charset="0"/>
            </a:endParaRPr>
          </a:p>
          <a:p>
            <a:pPr>
              <a:lnSpc>
                <a:spcPct val="120000"/>
              </a:lnSpc>
            </a:pPr>
            <a:r>
              <a:rPr lang="en-US" dirty="0" smtClean="0">
                <a:latin typeface="Times New Roman" charset="0"/>
                <a:ea typeface="Times New Roman" charset="0"/>
                <a:cs typeface="Times New Roman" charset="0"/>
              </a:rPr>
              <a:t>Summery</a:t>
            </a:r>
            <a:endParaRPr lang="en-US" dirty="0">
              <a:latin typeface="Times New Roman" charset="0"/>
              <a:ea typeface="Times New Roman" charset="0"/>
              <a:cs typeface="Times New Roman" charset="0"/>
            </a:endParaRPr>
          </a:p>
          <a:p>
            <a:pPr>
              <a:lnSpc>
                <a:spcPct val="120000"/>
              </a:lnSpc>
            </a:pPr>
            <a:endParaRPr lang="en-US" dirty="0" smtClean="0">
              <a:latin typeface="Times New Roman" charset="0"/>
              <a:ea typeface="Times New Roman" charset="0"/>
              <a:cs typeface="Times New Roman" charset="0"/>
            </a:endParaRPr>
          </a:p>
          <a:p>
            <a:pPr>
              <a:lnSpc>
                <a:spcPct val="120000"/>
              </a:lnSpc>
            </a:pPr>
            <a:endParaRPr lang="en-US"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ABF18D57-6B05-9C44-A39E-5F56D297C7B0}" type="slidenum">
              <a:rPr lang="en-US" smtClean="0"/>
              <a:t>8</a:t>
            </a:fld>
            <a:endParaRPr lang="en-US"/>
          </a:p>
        </p:txBody>
      </p:sp>
    </p:spTree>
    <p:extLst>
      <p:ext uri="{BB962C8B-B14F-4D97-AF65-F5344CB8AC3E}">
        <p14:creationId xmlns:p14="http://schemas.microsoft.com/office/powerpoint/2010/main" val="15668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336"/>
            <a:ext cx="10515600" cy="561632"/>
          </a:xfrm>
        </p:spPr>
        <p:txBody>
          <a:bodyPr>
            <a:normAutofit/>
          </a:bodyPr>
          <a:lstStyle/>
          <a:p>
            <a:r>
              <a:rPr lang="en-US" sz="3200" b="1" dirty="0" smtClean="0">
                <a:latin typeface="Times New Roman" charset="0"/>
                <a:ea typeface="Times New Roman" charset="0"/>
                <a:cs typeface="Times New Roman" charset="0"/>
              </a:rPr>
              <a:t>American Put Valuation in the Black-Scholes Model</a:t>
            </a:r>
            <a:endParaRPr lang="en-US" sz="3200" b="1"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35841"/>
                <a:ext cx="10515600" cy="5003071"/>
              </a:xfrm>
            </p:spPr>
            <p:txBody>
              <a:bodyPr>
                <a:normAutofit/>
              </a:bodyPr>
              <a:lstStyle/>
              <a:p>
                <a:pPr>
                  <a:lnSpc>
                    <a:spcPct val="110000"/>
                  </a:lnSpc>
                </a:pPr>
                <a:r>
                  <a:rPr lang="en-US" sz="2000" dirty="0" smtClean="0">
                    <a:latin typeface="Times New Roman" charset="0"/>
                    <a:ea typeface="Times New Roman" charset="0"/>
                    <a:cs typeface="Times New Roman" charset="0"/>
                  </a:rPr>
                  <a:t>Over the option life </a:t>
                </a:r>
                <a14:m>
                  <m:oMath xmlns:m="http://schemas.openxmlformats.org/officeDocument/2006/math">
                    <m:d>
                      <m:dPr>
                        <m:begChr m:val="["/>
                        <m:endChr m:val="]"/>
                        <m:ctrlPr>
                          <a:rPr lang="mr-IN" sz="2000" i="1" smtClean="0">
                            <a:latin typeface="Cambria Math" charset="0"/>
                            <a:ea typeface="Times New Roman" charset="0"/>
                            <a:cs typeface="Times New Roman" charset="0"/>
                          </a:rPr>
                        </m:ctrlPr>
                      </m:dPr>
                      <m:e>
                        <m:r>
                          <a:rPr lang="en-US" sz="2000" b="0" i="1" smtClean="0">
                            <a:latin typeface="Cambria Math" charset="0"/>
                            <a:ea typeface="Times New Roman" charset="0"/>
                            <a:cs typeface="Times New Roman" charset="0"/>
                          </a:rPr>
                          <m:t>0,</m:t>
                        </m:r>
                        <m:r>
                          <a:rPr lang="en-US" sz="2000" b="0" i="1" smtClean="0">
                            <a:latin typeface="Cambria Math" charset="0"/>
                            <a:ea typeface="Times New Roman" charset="0"/>
                            <a:cs typeface="Times New Roman" charset="0"/>
                          </a:rPr>
                          <m:t>𝑇</m:t>
                        </m:r>
                      </m:e>
                    </m:d>
                  </m:oMath>
                </a14:m>
                <a:r>
                  <a:rPr lang="en-US" sz="2000" dirty="0" smtClean="0">
                    <a:latin typeface="Times New Roman" charset="0"/>
                    <a:ea typeface="Times New Roman" charset="0"/>
                    <a:cs typeface="Times New Roman" charset="0"/>
                  </a:rPr>
                  <a:t>, market is frictionless, no arbitrage, constant riskless rate r&gt;0, no dividend from the underlying stock.</a:t>
                </a:r>
              </a:p>
              <a:p>
                <a:pPr>
                  <a:lnSpc>
                    <a:spcPct val="110000"/>
                  </a:lnSpc>
                </a:pPr>
                <a:endParaRPr lang="en-US" sz="2000" dirty="0" smtClean="0">
                  <a:latin typeface="Times New Roman" charset="0"/>
                  <a:ea typeface="Times New Roman" charset="0"/>
                  <a:cs typeface="Times New Roman" charset="0"/>
                </a:endParaRPr>
              </a:p>
              <a:p>
                <a:pPr>
                  <a:lnSpc>
                    <a:spcPct val="110000"/>
                  </a:lnSpc>
                </a:pPr>
                <a:r>
                  <a:rPr lang="en-US" sz="2000" dirty="0" smtClean="0">
                    <a:latin typeface="Times New Roman" charset="0"/>
                    <a:ea typeface="Times New Roman" charset="0"/>
                    <a:cs typeface="Times New Roman" charset="0"/>
                  </a:rPr>
                  <a:t>The underlying spot price process {</a:t>
                </a:r>
                <a14:m>
                  <m:oMath xmlns:m="http://schemas.openxmlformats.org/officeDocument/2006/math">
                    <m:sSub>
                      <m:sSubPr>
                        <m:ctrlPr>
                          <a:rPr lang="en-US" sz="2000" i="1" smtClean="0">
                            <a:latin typeface="Cambria Math" charset="0"/>
                            <a:ea typeface="Times New Roman" charset="0"/>
                            <a:cs typeface="Times New Roman" charset="0"/>
                          </a:rPr>
                        </m:ctrlPr>
                      </m:sSubPr>
                      <m:e>
                        <m:r>
                          <a:rPr lang="en-US" sz="2000" b="0" i="1" smtClean="0">
                            <a:latin typeface="Cambria Math" charset="0"/>
                            <a:ea typeface="Times New Roman" charset="0"/>
                            <a:cs typeface="Times New Roman" charset="0"/>
                          </a:rPr>
                          <m:t>𝑆</m:t>
                        </m:r>
                      </m:e>
                      <m:sub>
                        <m:r>
                          <a:rPr lang="en-US" sz="2000" b="0" i="1" smtClean="0">
                            <a:latin typeface="Cambria Math" charset="0"/>
                            <a:ea typeface="Times New Roman" charset="0"/>
                            <a:cs typeface="Times New Roman" charset="0"/>
                          </a:rPr>
                          <m:t>𝑡</m:t>
                        </m:r>
                      </m:sub>
                    </m:sSub>
                    <m:r>
                      <a:rPr lang="en-US" sz="2000" b="0" i="1" smtClean="0">
                        <a:latin typeface="Cambria Math" charset="0"/>
                        <a:ea typeface="Times New Roman" charset="0"/>
                        <a:cs typeface="Times New Roman" charset="0"/>
                      </a:rPr>
                      <m:t>, </m:t>
                    </m:r>
                    <m:r>
                      <a:rPr lang="en-US" sz="2000" b="0" i="1" smtClean="0">
                        <a:latin typeface="Cambria Math" charset="0"/>
                        <a:ea typeface="Times New Roman" charset="0"/>
                        <a:cs typeface="Times New Roman" charset="0"/>
                      </a:rPr>
                      <m:t>𝑡</m:t>
                    </m:r>
                    <m:r>
                      <a:rPr lang="en-US" sz="2000" b="0" i="1" smtClean="0">
                        <a:latin typeface="Cambria Math" charset="0"/>
                        <a:ea typeface="Times New Roman" charset="0"/>
                        <a:cs typeface="Times New Roman" charset="0"/>
                      </a:rPr>
                      <m:t>∈(0,</m:t>
                    </m:r>
                    <m:r>
                      <a:rPr lang="en-US" sz="2000" b="0" i="1" smtClean="0">
                        <a:latin typeface="Cambria Math" charset="0"/>
                        <a:ea typeface="Times New Roman" charset="0"/>
                        <a:cs typeface="Times New Roman" charset="0"/>
                      </a:rPr>
                      <m:t>𝑇</m:t>
                    </m:r>
                    <m:r>
                      <a:rPr lang="en-US" sz="2000" b="0" i="1" smtClean="0">
                        <a:latin typeface="Cambria Math" charset="0"/>
                        <a:ea typeface="Times New Roman" charset="0"/>
                        <a:cs typeface="Times New Roman" charset="0"/>
                      </a:rPr>
                      <m:t>)}</m:t>
                    </m:r>
                  </m:oMath>
                </a14:m>
                <a:r>
                  <a:rPr lang="en-US" sz="2000" dirty="0" smtClean="0">
                    <a:latin typeface="Times New Roman" charset="0"/>
                    <a:ea typeface="Times New Roman" charset="0"/>
                    <a:cs typeface="Times New Roman" charset="0"/>
                  </a:rPr>
                  <a:t> is a Geometric Brownian Motion with constant volatility σ﹥0.</a:t>
                </a:r>
              </a:p>
              <a:p>
                <a:pPr>
                  <a:lnSpc>
                    <a:spcPct val="110000"/>
                  </a:lnSpc>
                </a:pPr>
                <a:endParaRPr lang="en-US" sz="2000" dirty="0" smtClean="0">
                  <a:latin typeface="Times New Roman" charset="0"/>
                  <a:ea typeface="Times New Roman" charset="0"/>
                  <a:cs typeface="Times New Roman" charset="0"/>
                </a:endParaRPr>
              </a:p>
              <a:p>
                <a:pPr>
                  <a:lnSpc>
                    <a:spcPct val="110000"/>
                  </a:lnSpc>
                </a:pPr>
                <a:r>
                  <a:rPr lang="en-US" sz="2000" dirty="0" smtClean="0">
                    <a:latin typeface="Times New Roman" charset="0"/>
                    <a:ea typeface="Times New Roman" charset="0"/>
                    <a:cs typeface="Times New Roman" charset="0"/>
                  </a:rPr>
                  <a:t>Denote P(</a:t>
                </a:r>
                <a:r>
                  <a:rPr lang="en-US" sz="2000" dirty="0" err="1" smtClean="0">
                    <a:latin typeface="Times New Roman" charset="0"/>
                    <a:ea typeface="Times New Roman" charset="0"/>
                    <a:cs typeface="Times New Roman" charset="0"/>
                  </a:rPr>
                  <a:t>t,S;T</a:t>
                </a:r>
                <a:r>
                  <a:rPr lang="en-US" sz="2000" dirty="0" smtClean="0">
                    <a:latin typeface="Times New Roman" charset="0"/>
                    <a:ea typeface="Times New Roman" charset="0"/>
                    <a:cs typeface="Times New Roman" charset="0"/>
                  </a:rPr>
                  <a:t>) the value of the option</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a function of current time t, the current stock price S, and the maturity date T, the strike price K.</a:t>
                </a:r>
              </a:p>
              <a:p>
                <a:pPr>
                  <a:lnSpc>
                    <a:spcPct val="110000"/>
                  </a:lnSpc>
                </a:pPr>
                <a:endParaRPr lang="en-US" sz="2000" dirty="0" smtClean="0">
                  <a:latin typeface="Times New Roman" charset="0"/>
                  <a:ea typeface="Times New Roman" charset="0"/>
                  <a:cs typeface="Times New Roman" charset="0"/>
                </a:endParaRPr>
              </a:p>
              <a:p>
                <a:pPr>
                  <a:lnSpc>
                    <a:spcPct val="110000"/>
                  </a:lnSpc>
                </a:pPr>
                <a:r>
                  <a:rPr lang="en-US" sz="2000" dirty="0" smtClean="0">
                    <a:latin typeface="Times New Roman" charset="0"/>
                    <a:ea typeface="Times New Roman" charset="0"/>
                    <a:cs typeface="Times New Roman" charset="0"/>
                  </a:rPr>
                  <a:t>The critical stock price </a:t>
                </a:r>
                <a14:m>
                  <m:oMath xmlns:m="http://schemas.openxmlformats.org/officeDocument/2006/math">
                    <m:bar>
                      <m:barPr>
                        <m:ctrlPr>
                          <a:rPr lang="en-US" sz="2000" i="1" smtClean="0">
                            <a:latin typeface="Cambria Math" charset="0"/>
                            <a:ea typeface="Times New Roman" charset="0"/>
                            <a:cs typeface="Times New Roman" charset="0"/>
                          </a:rPr>
                        </m:ctrlPr>
                      </m:barPr>
                      <m:e>
                        <m:r>
                          <a:rPr lang="en-US" sz="2000" b="0" i="1" smtClean="0">
                            <a:latin typeface="Cambria Math" charset="0"/>
                            <a:ea typeface="Times New Roman" charset="0"/>
                            <a:cs typeface="Times New Roman" charset="0"/>
                          </a:rPr>
                          <m:t>𝑆</m:t>
                        </m:r>
                      </m:e>
                    </m:bar>
                  </m:oMath>
                </a14:m>
                <a:r>
                  <a:rPr lang="en-US" sz="2000" dirty="0" smtClean="0">
                    <a:latin typeface="Times New Roman" charset="0"/>
                    <a:ea typeface="Times New Roman" charset="0"/>
                    <a:cs typeface="Times New Roman" charset="0"/>
                  </a:rPr>
                  <a:t>(t), t</a:t>
                </a:r>
                <a:r>
                  <a:rPr lang="en-US" sz="2000" dirty="0">
                    <a:latin typeface="Times New Roman" charset="0"/>
                    <a:ea typeface="Times New Roman" charset="0"/>
                    <a:cs typeface="Times New Roman" charset="0"/>
                  </a:rPr>
                  <a:t> </a:t>
                </a:r>
                <a14:m>
                  <m:oMath xmlns:m="http://schemas.openxmlformats.org/officeDocument/2006/math">
                    <m:r>
                      <a:rPr lang="en-US" sz="2000" i="1">
                        <a:latin typeface="Cambria Math" charset="0"/>
                        <a:ea typeface="Times New Roman" charset="0"/>
                        <a:cs typeface="Times New Roman" charset="0"/>
                      </a:rPr>
                      <m:t>∈</m:t>
                    </m:r>
                    <m:r>
                      <a:rPr lang="en-US" sz="2000" b="0" i="1" smtClean="0">
                        <a:latin typeface="Cambria Math" charset="0"/>
                        <a:ea typeface="Times New Roman" charset="0"/>
                        <a:cs typeface="Times New Roman" charset="0"/>
                      </a:rPr>
                      <m:t>[</m:t>
                    </m:r>
                    <m:r>
                      <a:rPr lang="en-US" sz="2000" i="1">
                        <a:latin typeface="Cambria Math" charset="0"/>
                        <a:ea typeface="Times New Roman" charset="0"/>
                        <a:cs typeface="Times New Roman" charset="0"/>
                      </a:rPr>
                      <m:t>0,</m:t>
                    </m:r>
                    <m:r>
                      <a:rPr lang="en-US" sz="2000" i="1">
                        <a:latin typeface="Cambria Math" charset="0"/>
                        <a:ea typeface="Times New Roman" charset="0"/>
                        <a:cs typeface="Times New Roman" charset="0"/>
                      </a:rPr>
                      <m:t>𝑇</m:t>
                    </m:r>
                  </m:oMath>
                </a14:m>
                <a:r>
                  <a:rPr lang="en-US" sz="2000" dirty="0" smtClean="0">
                    <a:latin typeface="Times New Roman" charset="0"/>
                    <a:ea typeface="Times New Roman" charset="0"/>
                    <a:cs typeface="Times New Roman" charset="0"/>
                  </a:rPr>
                  <a:t>] is defined as the largest price at which the American Put </a:t>
                </a:r>
                <a:r>
                  <a:rPr lang="en-US" sz="2000" dirty="0">
                    <a:latin typeface="Times New Roman" charset="0"/>
                    <a:ea typeface="Times New Roman" charset="0"/>
                    <a:cs typeface="Times New Roman" charset="0"/>
                  </a:rPr>
                  <a:t>value P(</a:t>
                </a:r>
                <a:r>
                  <a:rPr lang="en-US" sz="2000" dirty="0" err="1">
                    <a:latin typeface="Times New Roman" charset="0"/>
                    <a:ea typeface="Times New Roman" charset="0"/>
                    <a:cs typeface="Times New Roman" charset="0"/>
                  </a:rPr>
                  <a:t>t,S;T</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equals its exercise value K-S.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35841"/>
                <a:ext cx="10515600" cy="5003071"/>
              </a:xfrm>
              <a:blipFill rotWithShape="0">
                <a:blip r:embed="rId2"/>
                <a:stretch>
                  <a:fillRect l="-522" t="-6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BF18D57-6B05-9C44-A39E-5F56D297C7B0}" type="slidenum">
              <a:rPr lang="en-US" smtClean="0"/>
              <a:t>9</a:t>
            </a:fld>
            <a:endParaRPr lang="en-US"/>
          </a:p>
        </p:txBody>
      </p:sp>
    </p:spTree>
    <p:extLst>
      <p:ext uri="{BB962C8B-B14F-4D97-AF65-F5344CB8AC3E}">
        <p14:creationId xmlns:p14="http://schemas.microsoft.com/office/powerpoint/2010/main" val="155015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2338</Words>
  <Application>Microsoft Macintosh PowerPoint</Application>
  <PresentationFormat>Widescreen</PresentationFormat>
  <Paragraphs>378</Paragraphs>
  <Slides>52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Calibri Light</vt:lpstr>
      <vt:lpstr>Cambria Math</vt:lpstr>
      <vt:lpstr>Mangal</vt:lpstr>
      <vt:lpstr>Times New Roman</vt:lpstr>
      <vt:lpstr>Arial</vt:lpstr>
      <vt:lpstr>Office Theme</vt:lpstr>
      <vt:lpstr>Randomization and American Put (By Peter Carr)</vt:lpstr>
      <vt:lpstr>Definitions:</vt:lpstr>
      <vt:lpstr>Goal: Approximating the optimal exercise boundary</vt:lpstr>
      <vt:lpstr>Randomization</vt:lpstr>
      <vt:lpstr>Our Approach:   </vt:lpstr>
      <vt:lpstr>Assumptions:</vt:lpstr>
      <vt:lpstr>Change of assumption:</vt:lpstr>
      <vt:lpstr>Structure:</vt:lpstr>
      <vt:lpstr>American Put Valuation in the Black-Scholes Model</vt:lpstr>
      <vt:lpstr>PowerPoint Presentation</vt:lpstr>
      <vt:lpstr>PowerPoint Presentation</vt:lpstr>
      <vt:lpstr>PowerPoint Presentation</vt:lpstr>
      <vt:lpstr>PowerPoint Presentation</vt:lpstr>
      <vt:lpstr>PowerPoint Presentation</vt:lpstr>
      <vt:lpstr>Randomization:</vt:lpstr>
      <vt:lpstr>PowerPoint Presentation</vt:lpstr>
      <vt:lpstr>PowerPoint Presentation</vt:lpstr>
      <vt:lpstr>PowerPoint Presentation</vt:lpstr>
      <vt:lpstr>PowerPoint Presentation</vt:lpstr>
      <vt:lpstr>Valuation of Exponential Maturity 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Gamma Maturity:</vt:lpstr>
      <vt:lpstr>PowerPoint Presentation</vt:lpstr>
      <vt:lpstr>Valuing Canadian Puts with Gamma Maturity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vt:lpstr>
      <vt:lpstr>Richardson Extrapolation</vt:lpstr>
      <vt:lpstr>PowerPoint Presentation</vt:lpstr>
      <vt:lpstr>PowerPoint Presentation</vt:lpstr>
      <vt:lpstr>PowerPoint Presentation</vt:lpstr>
      <vt:lpstr>PowerPoint Presentation</vt:lpstr>
      <vt:lpstr>Extension to Positive Dividends and American Calls:</vt:lpstr>
      <vt:lpstr>Positive Dividends and American Puts:</vt:lpstr>
      <vt:lpstr>PowerPoint Presentation</vt:lpstr>
      <vt:lpstr>Summary:</vt:lpstr>
      <vt:lpstr>Opinions and Ideas:</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Randomization and American Put</dc:title>
  <dc:creator>Nabi Arjmandi</dc:creator>
  <cp:lastModifiedBy>Nabi Arjmandi</cp:lastModifiedBy>
  <cp:revision>373</cp:revision>
  <cp:lastPrinted>2017-09-12T16:50:47Z</cp:lastPrinted>
  <dcterms:created xsi:type="dcterms:W3CDTF">2017-09-07T13:40:23Z</dcterms:created>
  <dcterms:modified xsi:type="dcterms:W3CDTF">2017-09-12T23:40:33Z</dcterms:modified>
</cp:coreProperties>
</file>